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notesSlides/notesSlide7.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5.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6.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7.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8.xml" ContentType="application/inkml+xml"/>
  <Override PartName="/ppt/notesSlides/notesSlide19.xml" ContentType="application/vnd.openxmlformats-officedocument.presentationml.notesSlide+xml"/>
  <Override PartName="/ppt/ink/ink1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4"/>
  </p:notesMasterIdLst>
  <p:sldIdLst>
    <p:sldId id="256" r:id="rId2"/>
    <p:sldId id="351" r:id="rId3"/>
    <p:sldId id="347" r:id="rId4"/>
    <p:sldId id="352" r:id="rId5"/>
    <p:sldId id="348" r:id="rId6"/>
    <p:sldId id="353" r:id="rId7"/>
    <p:sldId id="357" r:id="rId8"/>
    <p:sldId id="369" r:id="rId9"/>
    <p:sldId id="370" r:id="rId10"/>
    <p:sldId id="333" r:id="rId11"/>
    <p:sldId id="368" r:id="rId12"/>
    <p:sldId id="372" r:id="rId13"/>
    <p:sldId id="373" r:id="rId14"/>
    <p:sldId id="376" r:id="rId15"/>
    <p:sldId id="396" r:id="rId16"/>
    <p:sldId id="388" r:id="rId17"/>
    <p:sldId id="387" r:id="rId18"/>
    <p:sldId id="374" r:id="rId19"/>
    <p:sldId id="375" r:id="rId20"/>
    <p:sldId id="389" r:id="rId21"/>
    <p:sldId id="390" r:id="rId22"/>
    <p:sldId id="391" r:id="rId23"/>
    <p:sldId id="392" r:id="rId24"/>
    <p:sldId id="393" r:id="rId25"/>
    <p:sldId id="394" r:id="rId26"/>
    <p:sldId id="380" r:id="rId27"/>
    <p:sldId id="377" r:id="rId28"/>
    <p:sldId id="382" r:id="rId29"/>
    <p:sldId id="381" r:id="rId30"/>
    <p:sldId id="379" r:id="rId31"/>
    <p:sldId id="384" r:id="rId32"/>
    <p:sldId id="383" r:id="rId33"/>
    <p:sldId id="385" r:id="rId34"/>
    <p:sldId id="386" r:id="rId35"/>
    <p:sldId id="395" r:id="rId36"/>
    <p:sldId id="397" r:id="rId37"/>
    <p:sldId id="398" r:id="rId38"/>
    <p:sldId id="400" r:id="rId39"/>
    <p:sldId id="399" r:id="rId40"/>
    <p:sldId id="401" r:id="rId41"/>
    <p:sldId id="405" r:id="rId42"/>
    <p:sldId id="402" r:id="rId43"/>
    <p:sldId id="403" r:id="rId44"/>
    <p:sldId id="404" r:id="rId45"/>
    <p:sldId id="406" r:id="rId46"/>
    <p:sldId id="407" r:id="rId47"/>
    <p:sldId id="408" r:id="rId48"/>
    <p:sldId id="415" r:id="rId49"/>
    <p:sldId id="409" r:id="rId50"/>
    <p:sldId id="410" r:id="rId51"/>
    <p:sldId id="411" r:id="rId52"/>
    <p:sldId id="412" r:id="rId53"/>
    <p:sldId id="413" r:id="rId54"/>
    <p:sldId id="414" r:id="rId55"/>
    <p:sldId id="417" r:id="rId56"/>
    <p:sldId id="418" r:id="rId57"/>
    <p:sldId id="416" r:id="rId58"/>
    <p:sldId id="420" r:id="rId59"/>
    <p:sldId id="421" r:id="rId60"/>
    <p:sldId id="419" r:id="rId61"/>
    <p:sldId id="422" r:id="rId62"/>
    <p:sldId id="423" r:id="rId63"/>
    <p:sldId id="424" r:id="rId64"/>
    <p:sldId id="425" r:id="rId65"/>
    <p:sldId id="426" r:id="rId66"/>
    <p:sldId id="427" r:id="rId67"/>
    <p:sldId id="428" r:id="rId68"/>
    <p:sldId id="429" r:id="rId69"/>
    <p:sldId id="430" r:id="rId70"/>
    <p:sldId id="431" r:id="rId71"/>
    <p:sldId id="432" r:id="rId72"/>
    <p:sldId id="433" r:id="rId73"/>
  </p:sldIdLst>
  <p:sldSz cx="12192000" cy="6858000"/>
  <p:notesSz cx="6858000" cy="9144000"/>
  <p:defaultTextStyle>
    <a:defPPr>
      <a:defRPr lang="en-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C0B0A"/>
    <a:srgbClr val="C50A0A"/>
    <a:srgbClr val="D9090A"/>
    <a:srgbClr val="F2F2F2"/>
    <a:srgbClr val="00A200"/>
    <a:srgbClr val="0069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61"/>
    <p:restoredTop sz="96000"/>
  </p:normalViewPr>
  <p:slideViewPr>
    <p:cSldViewPr snapToGrid="0">
      <p:cViewPr>
        <p:scale>
          <a:sx n="99" d="100"/>
          <a:sy n="99" d="100"/>
        </p:scale>
        <p:origin x="848" y="568"/>
      </p:cViewPr>
      <p:guideLst/>
    </p:cSldViewPr>
  </p:slideViewPr>
  <p:notesTextViewPr>
    <p:cViewPr>
      <p:scale>
        <a:sx n="80" d="100"/>
        <a:sy n="8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3:48:05.806"/>
    </inkml:context>
    <inkml:brush xml:id="br0">
      <inkml:brushProperty name="width" value="0.4" units="cm"/>
      <inkml:brushProperty name="height" value="0.8" units="cm"/>
      <inkml:brushProperty name="color" value="#A2D762"/>
      <inkml:brushProperty name="tip" value="rectangle"/>
      <inkml:brushProperty name="rasterOp" value="maskPen"/>
    </inkml:brush>
  </inkml:definitions>
  <inkml:trace contextRef="#ctx0" brushRef="#br0">75 1157,'0'-64,"0"13,0 29,0-33,0-3,0 14,0-17,0 7,0 40,0-8,0-1,0 4,0-6,0 6,0-3,0 0,0 1,0-3,0 2,0-4,0 8,0-3,0 0,0 3,0-12,0 15,0-13,0 10,0-4,0-2,0 6,11-1,9 10,2 2,1 3,0-1,-7 1,12-4,-5 7,0-3,3 4,-7-4,7 3,-7-4,7 5,-7-4,3 3,0-3,-3 4,7 0,-7 0,7 0,-7 0,7-4,-3 3,0-3,3 4,-8 0,4 0,-1 0,2 0,-1 0,0 0,-1-4,-1 3,2-3,0 4,1-3,0 2,2-7,-6 7,3-3,5 0,-7 3,7-4,-9 5,1 0,12-4,-9 3,15-7,-17 7,8-4,-8 5,9-5,-9 4,3-3,-5 4,9 0,-7 0,7-4,-9 3,0-3,4 4,-2 0,5 0,-5-5,2 4,4-3,-5 4,10 0,-11 0,4 0,2 0,0 0,1 0,-3 0,-6 0,6 0,-4 0,3 0,4 0,-7 0,7 0,-9 0,0 0,4 0,-3 0,7 0,-3 0,0 0,-1 0,-4 0,9 0,-11 4,9-3,-8 3,1-1,6 2,-6 3,2 4,-7 5,-2 0,1 3,-3-4,10 4,-12-1,7-3,-5 5,4-2,1-1,-2 7,-3-15,-1 14,0-6,-3 0,-2 9,1-7,-3 1,4 3,-5-7,0 4,0 3,0-7,0 7,0-2,-4-1,-1-1,-3 1,3-3,-6 3,5-1,-6-6,-4 9,6-13,-10 9,7-6,0 0,-10 3,8-7,-6-1,-3 0,13-4,-18 5,10 3,-4-2,6 2,-1-3,-4 0,6 0,-10 0,9 0,-3 0,-6 4,7-7,-3 5,3-6,1 5,-1-1,-4 0,3-3,-9 2,9-6,-9 7,9-8,-3 7,-1-7,4 7,-4-7,6 3,0 1,-14-4,10 3,-10 0,13-3,1 3,-4-4,3 0,-4 0,-3 0,5 0,-6 0,9 4,0-3,-9 3,6-4,-5 0,7 4,-3-3,3 3,-4-4,-3 0,5 0,-11 5,13-4,-5 3,5-4,-7 0,5 0,-1 0,-1 0,4 0,-5 0,2 0,-1 0,4 0,-7 0,3 0,0 0,-3 0,11 0,-10 0,6 0,-3 0,0 0,0 0,4 0,-7 0,7 0,-3 0,1 0,-1 0,0 4,1 0,3 8,1 0,0 1,-4-5,-1-5,0-3,-2 0,10-18,-3 6,8-23,4 20,0-8,0 1,3 7,-3-13,4 11,0-5,0-7,0 14,0-9,0 4,0 1,0-9,15 11,-3 4,16 1,-9 11,3-3,5-4,-1 1,7-7,-3 4,6 0,-4-1,10 1,-10-1,4 5,-6-3,0 4,-5-5,-1 4,-6-2,0 7,9-7,-7 7,7-8,-9 8,0-3,6 0,-4 3,3-8,1 8,-5-7,5 7,-1-8,-3 8,4-8,-1 8,-3-3,4 4,-6-4,8 3,-5-3,5 4,-7-4,-1 2,4-2,-3 4,3 0,0 0,1 0,4 0,-4 0,-1 0,-4 0,9 0,-7 0,6 0,-2 0,-4 0,3 0,4 0,-7 0,7 0,-9 0,0 0,9 0,-7 0,7 0,-4 0,-3 0,9 0,-10 0,5 4,-6-3,4 4,-3-5,7 0,-3 0,-4 0,5 0,-6 0,4 0,2 0,-7 0,7 3,-6 2,2-1,0 4,-2-7,6 6,-7-2,3 3,0 7,-6-5,5 6,-6-4,4 1,-1 3,-3 1,-1-1,-7 4,-2 0,-3 1,0 2,0-6,0 6,0-2,0 0,0 3,0-7,0 7,-4-3,3 0,-6-1,2 1,1-4,-4 7,3-6,1 2,-4 0,0-3,-1 7,-3-7,3 4,-10-12,1-2,-6-7,0 0,6 0,-3 0,-1 0,-1 0,0 0,-3 0,7 0,-3 4,-5-3,6 3,-5-4,7 0,-4 5,3-4,-9 3,4-4,0 5,-4-4,4 3,-5-4,-1 0,6 4,2-3,4 3,-8-4,7 0,-7 4,5-3,3 3,-7-4,6 0,-2 0,0 0,3 0,-4 0,-3 0,5 0,-6 0,9 0,-6 0,5 0,-10 0,9 4,-4-3,6 3,-6-4,4 0,-4 0,6 4,-9-3,7 3,-7-4,3 0,5 0,-5 4,5-3,-3 4,3-5,-7 0,3 0,4 0,-6 4,10-3,-11 3,3-4,0 4,-3-3,7 3,-3-4,-1 0,4 0,-7 4,7-3,-4 3,-3-4,5 0,-5 0,7 0,1 0,-9 0,7 0,-3 0,-2 0,13 0,-17 0,10 0,1 0,-10 0,13 0,-10 0,5 0,2 0,-5 0,2 0,0 0,-2 0,2 0,1 0,-3 0,6 0,-6 0,2 0,5-15,8-7,6-5,5 3,1 7,-3 0,3-4,-4-1,3 2,-2-1,3 0,0 0,-4 0,4 1,-4-2,0 1,0 0,4 1,-3-2,2 1,-3 0,0 0,0-2,0-3,0 7,0-2,0 3,0-5,0 0,0 1,0 4,0-3,0-6,0 7,0-5,0 4,0 5,0-13,0 14,0-7,0 0,0-1,0 4,4-5,-3 6,3-3,-4-3,0 6,3-6,-2 7,3-8,-4 8,0-8,0 8,0-8,0 4,4 0,14 5,1 8,5 5,2 3,-15 0,16 0,-10 0,4 0,3 0,-6 0,6 0,-3-4,0 3,-1-6,1 6,0-7,0 8,-1-4,1 0,-4-1,8 1,-8 0,5 0,-1 3,-3-7,6 7,-6-7,3 7,0-3,0 0,0 3,4-2,-7 3,3 0,-1 0,1 0,0 0,0 0,4 0,-9 0,12 0,-6 0,-2 0,8 0,-9 0,3 0,0 0,0 0,1 0,4 0,-8 0,4 0,-1 0,-3 0,9 0,-14 0,8 0,-1 0,2 0,0 0,3 0,-3 0,-5 0,7 0,-3 0,-3 0,13 0,-20 0,12 0,-3 0,0 0,4 0,-7 0,2 0,3 0,3 0,-8 0,7 0,-7 0,9 0,-9-4,3 3,-3-3,9 4,-7 0,5 0,-7 0,0-4,7 3,-3-6,-4 6,5-3,-1 4,-3 0,8-3,-13 2,10-3,-3 4,1 0,1 0,-5 0,6 0,-6 0,3 0,0 0,0 0,0-4,3 3,-7-3,6 4,-3 0,0 0,3 0,-4 0,1 0,2 4,-13 17,1-5,-10 13,0-10,0-2,0 9,0-8,4 6,-3-5,3-1,-4 5,0-3,0 0,0 3,0-4,0 1,0 3,0-6,0 7,0-3,0 1,4-1,-3 4,3-10,-4 17,0-17,0 10,0-5,0-2,0 5,0-2,0 0,0 2,4-6,-3 6,2-3,-3 1,0 3,0-7,0 7,0-3,0 0,0 3,0-7,0 7,0-3,0 0,0 2,0-5,0 5,0-2,0 0,0 3,0-7,0 6,0-2,0-1,-4 3,0-4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4:25:45.876"/>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0 88,'68'0,"1"0,-8 0,4 0,-1 0,6 0,-1 0,22 0,5 0,-2 0,8 0,-7 0,1 0,-5 0,3 0,-4 0,-24 0,-3 0,-5 0,0 0,14 0,-1 0,28 0,-26 0,-39 0,-20 0,14 0,1 0,3 0,-2 0,-5 0,2 0,0 0,11 0,-6 0,6 0,2 0,-4 0,5 0,1-5,-6 4,-6-4,-3 5,4-4,0 3,6-4,-9 5,7-4,1 3,5-4,1 5,-6 0,-1-4,-12 2,7-2,-7 4,5-3,-2-5,-6-1,6-6,-3 10,0-2,7 7,-7 0,3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4:25:47.410"/>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 0,'68'0,"1"0,0 0,-1 0,-7 0,-1 0,7 0,2 0,7 0,4 0,-10 0,4 0,-4 0,10 0,0 0,-10 0,4 0,-6 0,-4 0,-3 0,6 0,-3 0,22 0,2 0,-30 0,0 0,-4 0,-21 0,-3 0,-8 0,-2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4:25:49.231"/>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 33,'58'-2,"0"0,2 0,-4 1,5 1,16 0,-10 0,1 0,15 0,-30 0,10 0,-32 0,-1 0,-10 0,4 0,4 0,-4 0,6 0,-8 0,5 0,1 0,-6 0,9 0,-8 0,2 0,9 0,-8 0,10 0,-12 0,-2 0,4 0,-3-8,6 6,-5-9,-1 6</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4:25:52.691"/>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1 139,'99'0,"-10"0,-8 0,-22 0,27 0,-30 0,32 0,-30 0,-1 0,-14 0,-14 0,-6 0,1 0,8 0,0 0,10 0,-6 0,31 4,-13 3,21-2,-11 6,10-10,1 5,13-6,-13 0,-1 0,-3 0,-6 0,1 0,5 0,-13-5,6-2,-8-9,-6-1,5-6,-5 7,-1-5,0 9,-8-3,1 4,-6 1,-1 0,-7 5,1 0,-5 5,11 0,-14 0,14 0,-4 0,-5 0,4 0,-6 0,1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4:25:54.765"/>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1 163,'83'0,"0"0,0 0,-4 0,2 0,3 0,4 0,-5 0,3 0,3 0,1 0,2 0,-6 0,1 0,1 0,3 0,1 0,2 0,-9 0,2 0,3 0,1 0,0 0,-1 0,-3 0,-4 0,5 0,-5 0,-3 0,1 0,5 0,7 0,-9 0,7 0,6 0,3 0,1 0,1 0,-2 0,-4 0,-5 0,-7 0,10 0,-9 0,-4 0,-1 0,4 0,6 0,-7 0,6 0,5 0,2 0,0 0,-2 0,-4 0,-6 0,-9 0,21 0,-13 0,-2 0,7 0,7 0,6 0,2 0,-4 0,-10 0,5 0,-10 0,8 0,-9 0,8 0,3 0,-4 0,-10 0,4 0,-9 0,1 0,7 0,1 0,-10 0,-13 0,-4 0,24 0,-5 0,-4 0,20 0,-41 0,-15 0,-17 0,25 0,8 0,43 0,-44 1,0-2,9-2,1 0,-6-1,3 0,19-3,9-2,0 1,6 0,-1 0,-13 1,-1 1,1 0,10 0,1 0,-6 0,2-1,-10 0,-21 3,-3 0,5-3,-1 0,37 0,-19-4,10 5,-22 0,21 1,-24 5,13 0,-5 0,15 0,-7 0,15 0,-21 0,11 0,13 0,-5 0,-31 0,-2 0,21 0,4 0,-5 0,1 0,-22 3,1 0,26 4,5 6,-16-1,-10-1,7 1,-2-1,-8 1,-6-1,5-5,-12 3,27-2,-28-1,51 0,-36-1,19-4,-7 5,-10-1,7-4,-3 5,-13-6,-1 4,-8-2,-5 2,-6-4,-8 0,3 0,1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5:21:05.826"/>
    </inkml:context>
    <inkml:brush xml:id="br0">
      <inkml:brushProperty name="width" value="0.05292" units="cm"/>
      <inkml:brushProperty name="height" value="0.05292" units="cm"/>
      <inkml:brushProperty name="color" value="#FF0000"/>
    </inkml:brush>
  </inkml:definitions>
  <inkml:trace contextRef="#ctx0" brushRef="#br0">13382 8899 24575,'-51'0'0,"-4"0"0,-1 0-1872,23 0 0,-3 0 1872,-21 0 0,-5 0 0,-1 0 0,-1 0 118,15 0 0,0 0 1,-1 0-119,-5 0 0,-2 0 0,4 0 0,-9 0 0,2 0 0,16 1 0,0 0 0,0-3 325,-14-4 1,2-4-326,1-6 0,1-3 0,1-1 0,-1-3 0,-2-8 0,1-2 0,10 7 0,1-2 0,-7-7 0,1-3 0,9 3 0,4-1 0,5 6 0,4 0 0,7 1 0,2 1 0,-9-25 0,8-7 0,-3 4 718,19 22 0,3 1-718,-2-13 0,3-15 0,10 26 0,4 0-415,0-2 0,3 0 415,12-8 0,4-1-911,-2 0 0,2 1 911,3 1 0,1 1 0,0 0 0,0 2 0,2 1 0,0 2 0,2 3 0,0 2 0,0 0 0,2 1 0,3 6 0,1 1 0,-4 1 0,2 0-224,0 6 1,3 0 0,1 0 223,-3 1 0,0 1 0,3 0 0,-4 2 0,2 1 0,1 1 0,2 1-278,3 0 1,1 2 0,1 2 0,0 0 277,2 2 0,1 0 0,0 2 0,0 0 0,6 1 0,1 0 0,0 1 0,0 0 0,-1 0 0,-1 1 0,0 0 0,0 1 0,-4-1 0,0 1 0,0 0 0,-1 2 0,-1 2 0,-1 1 0,0 1 0,-1 1 0,-5 1 0,-1 0 0,-1 1 0,0 1 81,0 2 0,0 0 0,-1 1 0,-1 1-81,9 5 0,-2 1 0,0-1 0,-2-3 0,0-1 0,-1 2 0,-3 1 0,-1 1 0,-1-2 0,9 3 0,-3-1 0,-6 3 0,-2 0 0,-11-5 0,-1-1 0,-1 2 0,-2 1 1638,25 18-1638,-6-5 0,-8 1 0,0-3 0,-4 4 0,4-4 0,-8 2 706,-7-8-706,-5 2 1748,0 13-1748,-7-10 1129,3 16-1129,-7 4 188,-4 10-188,-2-21 0,0 2 0,-1-1 0,-2 0 0,-3 1 0,-4 2 0,-3 2 0,-5 1 0,-7 3 0,-5-1 0,-3-1 0,-2-2 0,-7-2 0,-1-4 0,4-7 0,-2-3 0,-10 0 0,-4-4 0,0-3 0,-3-2-209,9-7 0,-2 0 1,0-1 208,3-1 0,1-2 0,0 1-814,-19 1 0,3-1 814,13 0 0,0-1 0,3-2 0,-2 0 0,3 0 0,2-1 0,0 0 0,-2 1 0,-4 1 0,5-2 0,3-1 0,3 0 0,-5 0 0,0 0-352,0 1 0,1-1 352,8 0 0,1-1 0,-5-1 0,1 0 0,-21 1-327,-5-4 327,6 0 0,8 0 542,11 0-542,0 0 1585,14 0-1585,-2 0 776,8 0-776,2 0 0,6 0 0,7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5:10:57.465"/>
    </inkml:context>
    <inkml:brush xml:id="br0">
      <inkml:brushProperty name="width" value="0.05292" units="cm"/>
      <inkml:brushProperty name="height" value="0.05292" units="cm"/>
      <inkml:brushProperty name="color" value="#FF0000"/>
    </inkml:brush>
  </inkml:definitions>
  <inkml:trace contextRef="#ctx0" brushRef="#br0">17508 15303 24575,'16'0'0,"0"0"0,-1 0 0,12 0 0,6-10 0,15 1 0,1-12 0,9 5 0,-3-6 0,-11 9 0,-9-4 0,-4 5 0,-10 1 0,9 1 0,-12 3 0,3-1 0,-3 1 0,3-3 0,-3 2 0,3-5 0,1 4 0,-4-4 0,2 5 0,-2-2 0,4 0 0,-1 2 0,1-6 0,14-1 0,7-8 0,15-5 0,-26 13 0,-1-1 0,0 0 0,1 0 0,2-2 0,1 0 0,0-1 0,0 0 0,1-2 0,0 0 0,1 0 0,0 0 0,-2 3 0,0-1 0,10-5 0,0 1 0,-5 5 0,0 0 0,7-5 0,1-1 0,-7 5 0,-1-1 0,2-3 0,-3-1 0,-5 6 0,-2 0 0,21-18 0,3 3 0,-14 6-231,-11 10 0,0 0 231,13-8 0,9-3 0,-9 3 0,0-2 0,-2 2 0,-3-1 0,3 1-23,-3-1 23,-1 0 0,-6 5 0,1 1 0,12-3 0,4-1 230,-18 10 1,1 0-231,2-4 0,0 1 12,0 2 0,1 0-12,2-3 0,0 0 0,-5 3 0,0 1 0,0-1 0,-1-1 0,17-10 0,4-4 0,-20 10 0,1 0 0,-3 2 0,2-1 0,7-6 0,2-1 0,-5 3 0,-1 0 0,5-2 0,0-1 0,0 0 0,-2 1 0,-7 5 0,-1 0-271,6-2 1,-2 0 270,8-5 0,14-6 0,-6 1 0,-11 10 0,15-10 0,-15 11 0,9-5 0,0-1 0,-8 1-41,7 0 41,-12 0 0,7 1 0,4-11 0,-18 14 0,1 0 0,2-4 0,2 0 0,5-2 0,1 0 0,-1 2 0,1 1 0,6-1 0,0 0 0,-1 2 0,-1 1 270,0-1 0,0 0-270,-2 1 0,-1 0 0,0 0 0,0-1 21,-1-2 0,-1 0-21,4 1 0,0-1 0,5-2 0,1-2 0,-1 1 0,0-1 0,3-3 0,-2 1-513,-8 7 0,-3 1 513,-5 0 0,-1 1 0,17-5 0,-20 8 0,1-2 0,9-1 0,2-1 0,-2 2 0,-1 1-532,-1 1 0,0 0 532,2-1 0,-2 2 0,1-1-184,-2-2 1,-1 0 183,6 0 0,-6 0 0,2-1 0,13-11 0,-15 12 0,2-2 0,2-4 0,-2 1 0,16-10 0,-17 11 0,1-1 475,-3 3 1,0-1-476,2 2 0,0-1 0,10-10 0,1 1 0,-4 8 0,-3 1 549,-6 1 0,-3 1-549,17-6 408,-20 11-408,-15 11 0,-6 3 0,-3 3 0</inkml:trace>
  <inkml:trace contextRef="#ctx0" brushRef="#br0" timeOffset="3983">24457 11315 24575,'32'0'0,"-5"-3"0,22-12 0,-20-3 0,25-10 0,-25 7 0,3 2 0,0-1 0,-4-1 0,5 0 0,4 0 0,-3 1 0,8-2 0,-3-3 0,-11 6 0,1 1 0,14-11 0,-15 11 0,0-1 0,0-1 0,0-2 0,2 0 0,2-1 0,4-7 0,2-1 0,0 3 0,0 0 0,-4 0 0,1 1 0,0 1 0,1 1 0,-1-2 0,-2-1 0,-1 3 0,0-1 0,1-3 0,1-1 0,-5 5 0,0 0 0,0-2 0,0 1 0,0 1 0,-2 1 0,21-20 0,-20 19 0,0-1 0,0 1 0,1 0 0,3-5 0,-1 1 0,-6 4 0,-1 2 0,1 0 0,-2 0 0,8-11 0,3 4 0,-4-3 0,3 2 0,-8 2 0,8 0 0,-8 5 0,3-1 0,0 1 0,-3 0 0,3 0 0,6-7 0,1 0 0,9-3 0,1-4 0,0 4 0,-20 13 0,0-1 0,4-1 0,-1-3 0,1-2 0,2-2 0,10-6 0,1-1 0,-4-1 0,0-2 0,-5 13 0,3 0 0,-2 0 0,8-10 0,1 0 0,-7 7 0,3 1 0,-4 1-596,0 0 0,-1 1 596,9-9 0,-4 0 0,3-6 0,-1 4 0,-16 11 0,0 0 0,2 2 0,0 0 0,8-7 0,-1-1 0,-7 8 0,0 1 0,22-17 0,0 0 0,-7 12 0,-17 7 0,0 0 0,17-5 0,-17 3 0,0 0 0,16-7 0,-16 8 0,-1-2 0,22-20 0,-22 16 0,1-2 596,5-6 0,1-1-596,0 0 0,-1 0 0,3 1 0,-1 1 0,-2 4 0,0 0 0,3 0 0,1 0 0,-2 2 0,0 1 0,0-1 0,0 1 0,-3 2 0,-1 0 0,15-16 0,-14 11 0,-10 15 0,-7 3 0,-3 7 0,0-2 0,-1 1 0,1-2 0,1 3 0,1 2 0,-2 5 0,18-17 0,-3-2 0,4-3 0,15-14 0,5-6-555,-8 7 0,2-4 0,1 0 555,-8 6 0,1-2 0,0 1 0,-1 0 0,6-7 0,-1 0 0,0 0-88,0-2 0,0 0 1,-3 2 87,1-2 0,-2 3 0,1-2 0,-2 3 0,-10 13 0,-3 3 0,9-12 0,-9 19 0,-10 10 1642,0 1-1642,0 1 286,3-2-286,-5 0 0,2 3 0,-7-2 0,1 4 0,0-2 0,-3 1 0,-1-1 0,4-9 0,5-8 0,5-4 0,14-16 0,-3 7 0,12-17 0,-9 12 0,1-2 0,-12 16 0,-3 5 0,-4 0 0,0 2 0,-1-3 0,6-5 0,-2 0 0,8-6 0,-9 10 0,-2 2 0,-6 13 0,0-1 0,-2 2 0,1 1 0,-1-5 0,2-1 0,3 0 0,-1-3 0,9-6 0,-2-3 0,4-2 0,-6 5 0,-3 9 0,-4 1 0,0 3 0,0 2 0,0-1 0,-1 2 0,5-12 0,6-8 0,10-9 0,3-8 0,0 10 0,-9 3 0,-7 14 0,-5 2 0,4-5 0,11-17 0,3-4 0,6-3 0,-10 8 0,-7 14 0,-5 4 0,-4 5 0,0 2 0,0 4 0,-3-2 0,3 4 0,-3-7 0,3 0 0,7-8 0,9-13 0,0 3 0,6-6 0,-12 12 0,-4 8 0,0-3 0,-3-1 0,12-16 0,1 0 0,0-4 0,-3 12 0,-6 9 0,-7 6 0,5-6 0,-7 4 0,9-11 0,6-8 0,3 0 0,4-4 0,-9 11 0,-5 13 0,-6 1 0,0 9 0,0-8 0,0 0 0,3-1 0,-2-1 0,10-4 0,-3-3 0,7-5 0,-7 2 0,-2 10 0,-3-2 0,-2 6 0,4-9 0,-1 2 0,6-17 0,1 8 0,1-9 0,-3 11 0,-5 7 0,-4 4 0,-1 6 0,-2-8 0,6 3 0,1-17 0,2 8 0,-2-4 0,-4 12 0,-3 7 0</inkml:trace>
  <inkml:trace contextRef="#ctx0" brushRef="#br0" timeOffset="39867">22534 4852 24575,'-23'0'0,"0"0"0,-1 0 0,4 0 0,7 0 0,-2 0 0,4 12 0,-6-6 0,6 13 0,2-9 0,2 0 0,1 5 0,3-7 0,0 3 0,3-5 0,0 0 0,0 0 0,0 0 0,0 0 0,3 0 0,0 0 0,3 3 0,0-2 0,10 8 0,13 0 0,7 6 0,12-3 0,-12-1 0,-9-6 0,-9-5 0,1-3 0,8-3 0,9-7 0,3 0 0,0-11 0,-8-2 0,-4-4 0,-11 3 0,0-1 0,-9 11 0,3-6 0,-6 7 0,-1 0 0,-3-2 0,0 3 0,0-1 0,0 1 0,0 3 0,-6-3 0,2 5 0,-9-4 0,-1 7 0,-8-5 0,-1 5 0,-7-3 0,3 1 0,-14 2 0,9-3 0,-6 1 0,18 3 0,4-3 0,7 3 0,4 0 0,1 0 0,2 0 0</inkml:trace>
  <inkml:trace contextRef="#ctx0" brushRef="#br0" timeOffset="41116">22829 4893 24575,'0'9'0,"0"4"0,0 14 0,0 6 0,0 10 0,0-11 0,0 3 0,0 28 0,0-16 0,0 1 0,0-11 0,0-1 0,0 2 0,0-2 0,0 17 0,0-5 0,0-12 0,0-2 0,0-14 0,0-2 0,0-9 0,0 0 0,0-6 0,0 0 0</inkml:trace>
  <inkml:trace contextRef="#ctx0" brushRef="#br0" timeOffset="44982">17771 15286 24575,'36'0'0,"0"0"0,-2 0 0,2 0 0,13 1 0,1-2 0,-12 0 0,1-2-1325,4-2 0,3-1 1,-3-2 1324,4-5 0,-2-2 0,10 2 0,1-1 0,-3-4 0,-2 0 0,-8 6 0,2 1 0,12-6 0,1-1 0,-7 1 0,-1 0 0,4 3 0,0-1 0,-8-1 0,0 1 429,-2 4 1,3-1-430,-5-2 0,3-2 0,3 1 0,6-2 0,3 1 0,3 0-203,-5 0 1,2 0 0,2 0 0,-1-1 202,3 1 0,1 0 0,-1-1 0,0 2 0,-4 0 0,0 0 0,0 1 0,-1 0 0,-2 0 0,0-1 0,-1 1 0,1 0 0,-1 0 0,1-1 0,-1 1 0,2 0-548,5-1 0,0 0 0,2 0 0,1 1 548,-8 2 0,1 1 0,2 0 0,-1 0 0,2 0-189,3-1 0,0 0 0,2 0 0,-1 1 0,1 0 189,-11 2 0,1 1 0,0 1 0,0-1 0,1 1 0,-2-1 0,11-1 0,0-1 0,0 1 0,0 0 0,2 0 0,-5 2 0,1 0 0,1 0 0,0 0 0,0 1 0,0-1-489,-3 1 1,1 0-1,-2 0 1,2 0-1,1 0 1,1 1 488,-6 2 0,1-1 0,1 1 0,2 1 0,-1-1 0,-1 1 0,-1-1 0,-2 1-461,6-1 1,-1 1-1,-1-1 1,-2 1 0,0 0-1,-1 1 461,5 0 0,-1 1 0,-2 1 0,2-1 0,0 0 0,-5 0 0,2 0 0,0 0 0,0 0 0,-4 0 0,-3 0 0,15 0 0,-6 0 0,5 0-312,-9 0 1,4 0-1,3 0 1,-1 0-1,-3 0 312,4 0 0,-1 0 0,-2 0 0,-2 0-148,-6 0 0,-3 0 0,1 0 0,1 0 148,9 0 0,2 0 0,1 0 0,-2 0 0,-5 1 0,-1 1 0,0 0 0,1 0-114,3 0 1,0 0 0,1 0-1,1 1 114,-9 0 0,0 0 0,1 0 0,1 0 0,-1 1-8,4 0 0,1 1 1,0 0-1,0 0 0,0 0 8,0-1 0,2-1 0,-1 1 0,-1-1 0,-2 1 0,3 2 0,-3-1 0,1 1 0,0 0 94,-5-2 1,2 1 0,0 0 0,-2-1 0,-3 0-95,8 1 0,-4 0 0,4 0 158,-6 0 1,4 1 0,3 0 0,0-1 0,-1 1-159,-1-2 0,1 0 0,0 0 0,0 1 0,3-1 0,-3 0 0,2 0 0,0 1 0,2-1 0,0 1 0,1 0 118,-6 0 0,1 1 0,2-1 0,-1 1 0,0 0 0,-1 1 1,-1-1-119,3 1 0,0 1 0,-1 0 0,-1 0 0,-1 0 0,0 0 0,7 2 0,-1 0 0,-1 1 0,-1-1 0,-3 1 619,4 2 0,-2 1 0,-1-1 1,-3 0-620,9 0 0,-3 0 0,0-1 757,-3 0 1,1 1 0,0-1-758,4 0 0,1 1 0,-2 0 0,-8-3 0,-2 0 0,0 2 600,-2 0 1,0 2-1,-3-2-600,7 1 0,-7-2 0,9 10 3460,-20-11-3460,-26-3 1919,2-1-1919,8 4 1316,8 2-1316,7 7 57,2-2-57,-4 3 0,-2-4 0,-4-4 0,-1 2 0,-4-6 0,4 3 0,1-4 0,9 5 0,4-1 0,6 2 0,5 4 0,3 1-923,7-2 1,-1 1 922,-7 2 0,-3-1 0,-6-5 0,-2-2 0,12 11 0,3-3 0,-24-5 0,-6-1 0,4 3 1845,0-2-1845,-8 2 0,-4-6 0,-8-1 0,1-1 0,0 1 0,0 3 0,-2 1 0,-2-4 0,-2 0 0,-2-6 0,-2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5:14:41.598"/>
    </inkml:context>
    <inkml:brush xml:id="br0">
      <inkml:brushProperty name="width" value="0.05292" units="cm"/>
      <inkml:brushProperty name="height" value="0.05292" units="cm"/>
      <inkml:brushProperty name="color" value="#FF0000"/>
    </inkml:brush>
  </inkml:definitions>
  <inkml:trace contextRef="#ctx0" brushRef="#br0">30826 12031 24575,'-46'0'0,"0"0"0,-6 0 0,-7 0 0,-5 0 0,7 0 0,-6 0 0,-3 0 0,0 0 0,2 0-1967,4 0 1,1 0 0,1 0 0,-2 0 0,1 0 1767,-4 0 1,-2 0-1,1 0 1,1 0-1,4 0 199,0 0 0,4 0 0,1 0 0,-2 0 159,4 0 1,-1 0-1,-1 0 1,0 0-1,1 0-159,0 0 0,-1 0 0,1 0 0,0 0 0,0 0 0,-1 0 0,0 0 0,-1 0 0,1 0 0,0 0 0,-11 0 0,-1 0 0,1 0 0,2 0 219,7 0 0,1 0 0,1 0 0,0 0-219,-1 0 0,1 0 0,-1 0 0,1 0 0,0 0 0,0 0 0,0 0 0,1 0 0,-12-1 0,0 1 0,1 1 0,-1 4 0,1 1 0,2 2-119,11-2 0,1 2 1,2 3 118,-2 5 0,2 2 0,2 2 0,-6 4 0,3 3 2503,-4 4 0,5 1-2503,14-7 0,4 0 0,-13 17 2192,22-5-2192,16 4 1665,2 3-1665,3 4 644,0-7-644,0 0 0,3-7 0,6 12 0,4-9 0,8 2 0,5 4 0,6-3-632,10 7 632,6-3 0,-22-20 0,2-1 0,3-4 0,1-2 0,0 5 0,2 0 0,3-6 0,2-1 0,2 1 0,4 0 0,-3-2 0,5 0 0,1-1 0,4-2 0,2-2 0,3 2-390,-7-1 0,3 2 0,0-1 0,0-1 390,-1-2 0,1-1 0,-1-1 0,0 1 0,0 1 0,0 1 0,0-1 0,-1 0 0,-1-2 0,0 0 0,-1-1 0,1 1 0,2 0 0,-1 0 0,1-1 0,0 0 0,2 0 0,-1-1 0,2 0 0,0-1-594,7 0 0,0-2 0,2 0 0,0 1 594,-10-1 0,1 0 0,1 0 0,-1 0 0,0 0 0,1-1 0,-1 0 0,1 0 0,-1 0 0,0 0 0,-2 0 0,0 0 0,0 0 0,0 0 0,-2 0 0,7 0 0,-1 0 0,-1 0 0,-3 0 0,4 0 0,-3 0 0,-2 0 0,-3 0 0,-1 0 0,-1 0 0,18-2 0,0-1 0,-18-1 0,1-2 0,-1 0 0,16-1 0,-2-3 0,0-4 0,-5-2-382,-20 4 1,-3-1 381,2-1 0,-2-1 368,20-13-368,2-4 0,-9-1 661,-16 10 1,1-1-662,2-6 0,0 1 0,-3 3 0,-3 1 1257,-4-1 1,-3-1-1258,8-29 974,-11-1-974,-9 8 0,-3-3 75,-5 7 1,-5 0-76,-8-6 0,-5 0 0,-6 0 0,-6 2 0,4 15 0,-4 1 0,0 1-360,-1-2 1,-1 0 0,-5 2 359,-13-4 0,-6 2 0,-2 2-434,12 10 0,-2 3 0,0 0 0,-2 2 434,-3 1 0,-3 0 0,0 3 0,0 0 0,0 1 0,-2 1 0,1 2 0,3 1 0,-9 3 0,2 1 0,4 1 0,-8-3 0,5 2 0,13 4 0,8 0 0,2 0 0,14-3 0,-2 2 0,16-2 0,0 3 0</inkml:trace>
  <inkml:trace contextRef="#ctx0" brushRef="#br0" timeOffset="4034">31442 4543 24575,'-37'0'0,"1"0"0,-2 8 0,-2 3 0,-9 0 0,1 3 0,6 6 0,2 3 0,-3-2 0,2 1 0,-9 7 0,-3 3 0,15-6 0,12-7 0,-11 13 0,12-14 0,-10 20 0,-6 0 0,13-6 0,-6 10 0,9-11 0,-7 13 0,0-4 0,-3 5 0,8-6 0,-3 5 0,4-2 0,10-12 0,-1 2 0,1 0 0,1 2 0,-3 5 0,2 2 0,2 1 0,3-1 0,-6 15 0,12-21 0,2-1 0,0 11 0,3 4 0,0-10 0,0-12 0,8-8 0,14-3 0,10-2 0,11 0 0,1 1 0,-1-1 0,4-6 0,-12-1 0,10-4 0,-17-2 0,13 3 0,-3-4 0,4 0 0,1 0 0,-6 0 0,0 0 0,-1 0 0,-3 0 0,3 0 0,-5 0 0,1-3 0,-1-5 0,15-12 0,-1-8 0,-14 11 0,1-2 0,-5-4 0,0-2 0,3 0 0,1-1 0,-1-8 0,1-2 0,2 2 0,0 0 0,1-3 0,0-2 0,-3 2 0,-2 0 0,-2-1 0,-3-1 0,-1 1 0,-4-1 0,-2-3 0,-4 0 0,-1 8 0,-3 2 0,-1-26 0,-5 14 0,-2 3 0,-1-2 0,-2 5 0,-3 1 0,-8 5 0,-12-1 0,-9 3 0,-1 0 0,-2 9 0,0 0 0,-1 5 0,-4 2 0,-1-2 0,6 7 0,-5 1 0,7 4 0,12 4 0,8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5:13:56.182"/>
    </inkml:context>
    <inkml:brush xml:id="br0">
      <inkml:brushProperty name="width" value="0.05292" units="cm"/>
      <inkml:brushProperty name="height" value="0.05292" units="cm"/>
      <inkml:brushProperty name="color" value="#FF0000"/>
    </inkml:brush>
  </inkml:definitions>
  <inkml:trace contextRef="#ctx0" brushRef="#br0">25638 10667 24575,'0'-24'0,"0"-1"0,0 4 0,0-5 0,0-1 0,0-1 0,0 6 0,0-9 0,0 8 0,0-12 0,0 8 0,0 3 0,0-2 0,0 3 0,0-4 0,0 7 0,0 1 0,3 10 0,6 0 0,16 2 0,16 4 0,24-1 0,-25 4 0,1 0 0,7 0 0,2 0 0,-1 0 0,0 0 0,4 0 0,-3 0 0,-15 0 0,-2 0 0,1 0 0,-2 0 0,5 4 0,1 0 0,-2 1 0,9 2 0,-14-6 0,9 2 0,-22-3 0,-1 3 0,-2-2 0,-1 2 0,-2-3 0,-6-5 0,-4-12 0,-2-11 0,0-21 0,0-10 0,0 25 0,0-1 0,0-2 0,0 0 0,1 0 0,-2 0 0,0 1 0,-1 3 0,-2-17 0,-1 10 0,-1 22 0,5-2 0,-2 5 0,0-5 0,2 5 0,-2-2 0,3 4 0,0-4 0,0 3 0,0 0 0,0 2 0,0 5 0,0-2 0,0 3 0,0 0 0,12 3 0,10 0 0,23 3 0,9 0 0,-20 0 0,0 0 0,30 0 0,-30 0 0,0 0 0,28 0 0,-3 0 0,-6 0 0,-15 0 0,-3 0 0,-16 0 0,6 0 0,-1-3 0,1 2 0,-1-2 0,-8 3 0,-7 0 0,-3 0 0,-2-2 0,-2-1 0,-2-9 0,0-5 0,0-13 0,0-15 0,-3 8 0,-2-2 0,2 0 0,0-1 0,-3-10 0,-1-2 0,5 5 0,0 2 0,-2 3 0,0 1 0,4 3 0,-1 3 0,-5-19 0,2 7 0,-3 14 0,0 3 0,3 17 0,20 3 0,7 8 0,25 2 0,8 0-542,-23 0 0,3 0 542,1 0 0,2 0 0,7 0 0,-1 0 0,-11 0 0,-1 0-246,7 0 0,0 0 246,16 0 0,7 0 0,-2 0 0,2 0 0,-7 0 0,-2 0 0,-15 0 1057,-15 0-1057,-8 0 519,-8 0-519,-2 0 0,-3 0 0,-1 0 0</inkml:trace>
  <inkml:trace contextRef="#ctx0" brushRef="#br0" timeOffset="6567">24994 10793 24575,'8'0'0,"2"0"0,2 0 0,19 0 0,5 0 0,17 0 0,-5 0 0,0 0 0,-9 0 0,0-3 0,-1 2 0,2-2 0,3 3 0,-4-3 0,0 2 0,-4-2 0,3 0 0,1 2 0,-9-5 0,1 5 0,-17-5 0,3 5 0,-1-5 0,-1 2 0,5 0 0,-6-2 0,3 6 0,0-7 0,-3 7 0,9-10 0,-3 6 0,3-6 0,3 4 0,-3-1 0,7 0 0,1 4 0,4-3 0,-1-1 0,5-1 0,5-2 0,4 2 0,1-2 0,-5 1 0,-15-1 0,-7 3 0,1-3 0,6-1 0,1 0 0,1 1 0,-9 2 0,-1 1 0,1 0 0,-4 0 0,-1 0 0,-1 0 0,-1 0 0,5 0 0,-2 0 0,4 3 0,-1-3 0,1 3 0,4-3 0,-3 0 0,2-1 0,-3 1 0,0-1 0,5-2 0,6-4 0,6-1 0,4-3 0,-3 7 0,-2-3 0,-7 4 0,7-4 0,-6 0 0,10-4 0,-3 3 0,1-6 0,-5 7 0,-8 0 0,-11 8 0,7 0 0,-1-4 0,2-2 0,-1-4 0,-4 0 0,1-1 0,7-3 0,-7 3 0,-1 4 0,-6 3 0,-3 1 0,3 1 0,-6-1 0,5 2 0,-2-2 0,0 2 0,2-6 0,-2 6 0,0-2 0,2 0 0,-2 1 0,0-1 0,3 3 0,-7-1 0,9-2 0,-1-4 0,8-1 0,2-5 0,-1 2 0,3 0 0,-6-2 0,2 3 0,1-4 0,-3 0 0,2 0 0,-2 1 0,-1-1 0,0 1 0,-2 2 0,-1 1 0,-6 6 0,2-2 0,-2 5 0,0-6 0,3 6 0,-6-6 0,2 6 0,1-2 0,-3-1 0,5 3 0,-2-2 0,6-4 0,-2 2 0,2-5 0,3 0 0,2-1 0,2-3 0,-1 0 0,-2 0 0,-1 1 0,-2-1 0,2-3 0,-3 0 0,7-7 0,-2-1 0,6 0 0,-9-3 0,4 9 0,-9-1 0,3 6 0,-6 7 0,-1-2 0,-3 8 0,0-2 0,0 0 0,1-1 0,2-1 0,-2-1 0,3 2 0,-1-4 0,-2 4 0,3-2 0,-4 5 0,3-2 0,-3 3 0,3 2 0,-6-1 0,-1-9 0,1-2 0,1-10 0,7 4 0,-3 5 0,5-4 0,-3 1 0,4-5 0,3-2 0,-4 1 0,7-5 0,-5 0 0,4 0 0,-1-7 0,3 6 0,-3-7 0,2 4 0,-6 4 0,3 1 0,-4 3 0,0 1 0,0-4 0,1-1 0,0-4 0,-4 6 0,0 5 0,0 4 0,-3 4 0,2-1 0,-5 4 0,-1 4 0,0 0 0,-3 2 0,3-5 0,0 2 0,-2 0 0,2 0 0,-3 1 0,3 5 0,-3-5 0,3 6 0,-1 0 0,-1 0 0,1 3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8T15:07:57.482"/>
    </inkml:context>
    <inkml:brush xml:id="br0">
      <inkml:brushProperty name="width" value="0.05292" units="cm"/>
      <inkml:brushProperty name="height" value="0.05292" units="cm"/>
      <inkml:brushProperty name="color" value="#FF0000"/>
    </inkml:brush>
  </inkml:definitions>
  <inkml:trace contextRef="#ctx0" brushRef="#br0">7721 5240 24575,'-57'0'0,"22"0"0,-1 0 0,-5 0 0,0 0 0,1 0 0,-1 0 0,-1 0 0,0 0 0,6 0 0,1 0 0,-7 0 0,-1 0 0,6 0 0,-1 0 0,-4 0 0,0 0 0,-19 0 0,0 0 0,23 4 0,2 0 0,4 4 0,5-1 0,1 1 0,4-1 0,0-3 0,5 2 0,0-2 0,3 2 0,4 4 0,-2 0 0,4 3 0,-4 0 0,5-3 0,-6 9 0,-3 2 0,-6 13 0,-11 7 0,6 2 0,2-6 0,14-10 0,5-9 0,6-3 0,20 10 0,2 7 0,22 7 0,-2 2 0,-13-18 0,1-2 0,-1-4 0,-1-1 0,2 1 0,0-1 0,27 4 0,1-3 0,-12-4 0,4-1 0,-18-4 0,-1 0 0,1 0 0,-1-1 0,5-2 0,-3 2 0,3-3 0,1 0 0,-5 3 0,24-2 0,-6 3 0,-17-5 0,1-1 0,0 0 0,0-1 0,1-1 0,-1 0 0,31 0 0,-8 0 0,-16 0 0,-11 0 0,-1 0 0,-5-6 0,6-1 0,-3-7 0,-7 2 0,-2 2 0,-6-5 0,0 5 0,-2-6 0,-4 3 0,-1 3 0,-4-2 0,2 2 0,-3 0 0,0 1 0,0-1 0,3 0 0,-3-3 0,6-4 0,-1-5 0,-1-5 0,3-19 0,-3 6 0,0-5 0,-1 14 0,-3 8 0,0 1 0,-9-6 0,1 1 0,-6 0 0,2 8 0,3 4 0,-10-1 0,-1-3 0,-6-2 0,2-2 0,5 7 0,6 6 0,7 2 0,1 7 0,2-2 0,0 3 0,0 0 0</inkml:trace>
  <inkml:trace contextRef="#ctx0" brushRef="#br0" timeOffset="2999">24518 5448 24575,'-49'0'0,"8"0"0,-2 0 0,-2 0 0,-17 0 0,25 0 0,0 0 0,3 0 0,0 0 0,-3 0 0,-1 0 0,-2 0 0,-1 0 0,3 1 0,1-2 0,1-2 0,3-1 0,-11 3 0,9-10 0,13 10 0,-4-2 0,-1 0 0,0 2 0,-4-3 0,4 4 0,0 0 0,1 0 0,4 0 0,4 0 0,1 0 0,0 0 0,3 0 0,-6 0 0,2 4 0,-18 10 0,1 5 0,-9 7 0,15-2 0,10-8 0,10-1 0,2 0 0,1 8 0,-4 1 0,3 3 0,1-8 0,3-4 0,3-3 0,0-3 0,0 0 0,3-3 0,0 0 0,3 0 0,0 0 0,0 0 0,11 4 0,3 1 0,22 6 0,2 4 0,1-3 0,7 4 0,-13-5 0,4 0 0,-7-4 0,-9-2 0,-1-4 0,-8 0 0,12 3 0,5-5 0,22 1 0,3-2 0,4-3 0,-15 5 0,-10-5 0,-1 2 0,3-3 0,12 0 0,-4 0 0,0 0 0,-15 0 0,4 0 0,2 0 0,9-9 0,-5 4 0,17-15 0,-20 6 0,10-2 0,-19 4 0,-6 5 0,-8 0 0,-1 3 0,-4-2 0,-3 5 0,-1-2 0,-3 0 0,0 3 0,-3-6 0,0 3 0,0 0 0,0-5 0,3-2 0,3-5 0,-2-8 0,5 0 0,-2 0 0,0 3 0,-1 10 0,-6 3 0,0 4 0,-3-3 0,0 0 0,0-2 0,0-2 0,0 1 0,0 1 0,0 2 0,0-1 0,0 1 0,0-3 0,0-1 0,0 0 0,0-2 0,0 2 0,0-4 0,0 2 0,0-4 0,0 0 0,-3-6 0,-1-6 0,-6 1 0,3-3 0,-3 7 0,1-3 0,2 6 0,-5 1 0,5 3 0,1 7 0,1 3 0,1 4 0,1 2 0,1 0 0</inkml:trace>
  <inkml:trace contextRef="#ctx0" brushRef="#br0" timeOffset="4498">3192 15014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3:48:38.004"/>
    </inkml:context>
    <inkml:brush xml:id="br0">
      <inkml:brushProperty name="width" value="0.4" units="cm"/>
      <inkml:brushProperty name="height" value="0.8" units="cm"/>
      <inkml:brushProperty name="color" value="#EF0C4D"/>
      <inkml:brushProperty name="tip" value="rectangle"/>
      <inkml:brushProperty name="rasterOp" value="maskPen"/>
    </inkml:brush>
  </inkml:definitions>
  <inkml:trace contextRef="#ctx0" brushRef="#br0">2566 1331,'-72'0,"3"0,16 0,-5 0,-20 0,12 0,12 0,2 0,1 0,-18 0,31 0,0 0,-4 0,4 0,0 0,-4 0,10 0,-4 0,-1 0,5 0,-4 0,6 0,0 0,-1 0,1 0,5 0,-4 0,4 0,0 0,-12 0,10 0,-6 0,9 0,5 0,-7 0,10 0,-10 0,8 0,-1 0,-7 0,7 0,-3 0,1 4,-2-3,4 3,-10-4,17 0,-13 0,-1 0,4 0,-4 0,5 4,6-3,-15 2,9-3,-5 0,7 0,-3 0,-1 0,4 0,-6 0,7 0,-9 0,8 0,-6 0,7 0,-4 0,-7 0,13 0,-8 0,3 0,3-3,-10 2,11-7,-4 7,-2-6,6 3,-6 0,3 0,3 4,-7 0,4 0,-1 0,-1-3,5-5,5-14,5 3,7-8,0-2,0 13,0-12,0 10,0-5,0-4,0 4,0 5,0-3,0-1,0 2,0-5,0 8,0-3,0-10,0 14,0-10,0 8,0 0,0-7,0 7,0-6,0 4,0-1,11 2,-1 3,10 3,0 1,-2 4,2-1,5 5,-5-4,6 7,-4-7,-2 7,2-4,0 2,-3 2,3-3,0 0,-3 3,8-3,-7 4,4 0,7 0,-9 0,15 0,-12 0,5 0,0 0,0 0,7 0,-6 0,6 0,-1 0,-5 0,6 0,-12 0,3 0,-3 0,0 0,-1 0,-1 0,-3 0,4 0,2 0,-6 0,7 0,-9 0,1 0,7 4,-6-3,7 7,-5-3,2 0,0-1,5 1,-10-4,10 8,-4-8,0 3,4 1,-10-4,5 3,0 1,0-4,7 3,-1 1,0-4,0 3,-5 1,4-4,-10 3,5-4,2 0,-10 3,10-2,-9 3,2-4,6 4,-7-3,3 3,4 0,-10-3,12 3,-9-4,5 0,2 0,-2 0,-4 0,5 0,-5 0,7 0,-7 0,5 0,-7 0,4 0,3 0,-6 0,6 0,-3 0,0 0,3 0,-6 0,5 0,-2-3,-1-2,0-10,-12-2,3-3,-10-12,6 16,-6-8,6 3,-6 2,7-4,-4-1,1 11,-2-11,1 3,-3 1,2-3,-3 2,0 1,0-4,0 7,0-12,0 14,0-13,0 10,0-4,-7-2,1 10,-14-6,6 11,-6-3,-1 0,7 2,-10-2,10 0,-8 6,-3-10,9 14,-13-9,11 6,-1 0,-6 1,6 0,-4 3,-3-3,11 4,-9-4,5 3,-3-3,0 4,-4 0,10 0,-12 0,10 0,-5 0,-2 0,6 0,-3 0,1 0,-3 0,1 0,-3 0,7 0,-3 0,-5 0,7 0,-7 0,-1 0,12 0,-15 0,15 0,-7 0,-4 0,6 0,-5 0,2 0,4 0,-3 0,4 0,-5 0,5 0,-5 0,0 0,4 0,-3 4,4-3,-7 3,5-4,-6 0,9 0,0 0,-6 0,4 0,-4 0,6 0,-6 0,4 0,-9 0,4 0,-5 0,0 0,5 0,-4 0,4 0,0 0,1 0,6 0,-6 0,4 0,-3 0,4 0,-3 0,2 0,-1 0,-1 0,4 0,-7 0,7 0,-6 0,3 0,-1 0,2 4,-1-3,0 2,-5-3,8 0,-7 0,6 0,-4 0,1 0,0 0,-1 0,4 0,-10 0,13 0,-7 0,-1 0,8 0,-9 0,5 0,2 0,-5 0,2 0,-3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3:54:31.009"/>
    </inkml:context>
    <inkml:brush xml:id="br0">
      <inkml:brushProperty name="width" value="0.4" units="cm"/>
      <inkml:brushProperty name="height" value="0.8" units="cm"/>
      <inkml:brushProperty name="color" value="#A2D762"/>
      <inkml:brushProperty name="tip" value="rectangle"/>
      <inkml:brushProperty name="rasterOp" value="maskPen"/>
    </inkml:brush>
  </inkml:definitions>
  <inkml:trace contextRef="#ctx0" brushRef="#br0">75 1157,'0'-64,"0"13,0 29,0-33,0-3,0 14,0-17,0 7,0 40,0-8,0-1,0 4,0-6,0 6,0-3,0 0,0 1,0-3,0 2,0-4,0 8,0-3,0 0,0 3,0-12,0 15,0-13,0 10,0-4,0-2,0 6,11-1,9 10,2 2,1 3,0-1,-7 1,12-4,-5 7,0-3,3 4,-7-4,7 3,-7-4,7 5,-7-4,3 3,0-3,-3 4,7 0,-7 0,7 0,-7 0,7-4,-3 3,0-3,3 4,-8 0,4 0,-1 0,2 0,-1 0,0 0,-1-4,-1 3,2-3,0 4,1-3,0 2,2-7,-6 7,3-3,5 0,-7 3,7-4,-9 5,1 0,12-4,-9 3,15-7,-17 7,8-4,-8 5,9-5,-9 4,3-3,-5 4,9 0,-7 0,7-4,-9 3,0-3,4 4,-2 0,5 0,-5-5,2 4,4-3,-5 4,10 0,-11 0,4 0,2 0,0 0,1 0,-3 0,-6 0,6 0,-4 0,3 0,4 0,-7 0,7 0,-9 0,0 0,4 0,-3 0,7 0,-3 0,0 0,-1 0,-4 0,9 0,-11 4,9-3,-8 3,1-1,6 2,-6 3,2 4,-7 5,-2 0,1 3,-3-4,10 4,-12-1,7-3,-5 5,4-2,1-1,-2 7,-3-15,-1 14,0-6,-3 0,-2 9,1-7,-3 1,4 3,-5-7,0 4,0 3,0-7,0 7,0-2,-4-1,-1-1,-3 1,3-3,-6 3,5-1,-6-6,-4 9,6-13,-10 9,7-6,0 0,-10 3,8-7,-6-1,-3 0,13-4,-18 5,10 3,-4-2,6 2,-1-3,-4 0,6 0,-10 0,9 0,-3 0,-6 4,7-7,-3 5,3-6,1 5,-1-1,-4 0,3-3,-9 2,9-6,-9 7,9-8,-3 7,-1-7,4 7,-4-7,6 3,0 1,-14-4,10 3,-10 0,13-3,1 3,-4-4,3 0,-4 0,-3 0,5 0,-6 0,9 4,0-3,-9 3,6-4,-5 0,7 4,-3-3,3 3,-4-4,-3 0,5 0,-11 5,13-4,-5 3,5-4,-7 0,5 0,-1 0,-1 0,4 0,-5 0,2 0,-1 0,4 0,-7 0,3 0,0 0,-3 0,11 0,-10 0,6 0,-3 0,0 0,0 0,4 0,-7 0,7 0,-3 0,1 0,-1 0,0 4,1 0,3 8,1 0,0 1,-4-5,-1-5,0-3,-2 0,10-18,-3 6,8-23,4 20,0-8,0 1,3 7,-3-13,4 11,0-5,0-7,0 14,0-9,0 4,0 1,0-9,15 11,-3 4,16 1,-9 11,3-3,5-4,-1 1,7-7,-3 4,6 0,-4-1,10 1,-10-1,4 5,-6-3,0 4,-5-5,-1 4,-6-2,0 7,9-7,-7 7,7-8,-9 8,0-3,6 0,-4 3,3-8,1 8,-5-7,5 7,-1-8,-3 8,4-8,-1 8,-3-3,4 4,-6-4,8 3,-5-3,5 4,-7-4,-1 2,4-2,-3 4,3 0,0 0,1 0,4 0,-4 0,-1 0,-4 0,9 0,-7 0,6 0,-2 0,-4 0,3 0,4 0,-7 0,7 0,-9 0,0 0,9 0,-7 0,7 0,-4 0,-3 0,9 0,-10 0,5 4,-6-3,4 4,-3-5,7 0,-3 0,-4 0,5 0,-6 0,4 0,2 0,-7 0,7 3,-6 2,2-1,0 4,-2-7,6 6,-7-2,3 3,0 7,-6-5,5 6,-6-4,4 1,-1 3,-3 1,-1-1,-7 4,-2 0,-3 1,0 2,0-6,0 6,0-2,0 0,0 3,0-7,0 7,-4-3,3 0,-6-1,2 1,1-4,-4 7,3-6,1 2,-4 0,0-3,-1 7,-3-7,3 4,-10-12,1-2,-6-7,0 0,6 0,-3 0,-1 0,-1 0,0 0,-3 0,7 0,-3 4,-5-3,6 3,-5-4,7 0,-4 5,3-4,-9 3,4-4,0 5,-4-4,4 3,-5-4,-1 0,6 4,2-3,4 3,-8-4,7 0,-7 4,5-3,3 3,-7-4,6 0,-2 0,0 0,3 0,-4 0,-3 0,5 0,-6 0,9 0,-6 0,5 0,-10 0,9 4,-4-3,6 3,-6-4,4 0,-4 0,6 4,-9-3,7 3,-7-4,3 0,5 0,-5 4,5-3,-3 4,3-5,-7 0,3 0,4 0,-6 4,10-3,-11 3,3-4,0 4,-3-3,7 3,-3-4,-1 0,4 0,-7 4,7-3,-4 3,-3-4,5 0,-5 0,7 0,1 0,-9 0,7 0,-3 0,-2 0,13 0,-17 0,10 0,1 0,-10 0,13 0,-10 0,5 0,2 0,-5 0,2 0,0 0,-2 0,2 0,1 0,-3 0,6 0,-6 0,2 0,5-15,8-7,6-5,5 3,1 7,-3 0,3-4,-4-1,3 2,-2-1,3 0,0 0,-4 0,4 1,-4-2,0 1,0 0,4 1,-3-2,2 1,-3 0,0 0,0-2,0-3,0 7,0-2,0 3,0-5,0 0,0 1,0 4,0-3,0-6,0 7,0-5,0 4,0 5,0-13,0 14,0-7,0 0,0-1,0 4,4-5,-3 6,3-3,-4-3,0 6,3-6,-2 7,3-8,-4 8,0-8,0 8,0-8,0 4,4 0,14 5,1 8,5 5,2 3,-15 0,16 0,-10 0,4 0,3 0,-6 0,6 0,-3-4,0 3,-1-6,1 6,0-7,0 8,-1-4,1 0,-4-1,8 1,-8 0,5 0,-1 3,-3-7,6 7,-6-7,3 7,0-3,0 0,0 3,4-2,-7 3,3 0,-1 0,1 0,0 0,0 0,4 0,-9 0,12 0,-6 0,-2 0,8 0,-9 0,3 0,0 0,0 0,1 0,4 0,-8 0,4 0,-1 0,-3 0,9 0,-14 0,8 0,-1 0,2 0,0 0,3 0,-3 0,-5 0,7 0,-3 0,-3 0,13 0,-20 0,12 0,-3 0,0 0,4 0,-7 0,2 0,3 0,3 0,-8 0,7 0,-7 0,9 0,-9-4,3 3,-3-3,9 4,-7 0,5 0,-7 0,0-4,7 3,-3-6,-4 6,5-3,-1 4,-3 0,8-3,-13 2,10-3,-3 4,1 0,1 0,-5 0,6 0,-6 0,3 0,0 0,0 0,0-4,3 3,-7-3,6 4,-3 0,0 0,3 0,-4 0,1 0,2 4,-13 17,1-5,-10 13,0-10,0-2,0 9,0-8,4 6,-3-5,3-1,-4 5,0-3,0 0,0 3,0-4,0 1,0 3,0-6,0 7,0-3,0 1,4-1,-3 4,3-10,-4 17,0-17,0 10,0-5,0-2,0 5,0-2,0 0,0 2,4-6,-3 6,2-3,-3 1,0 3,0-7,0 7,0-3,0 0,0 3,0-7,0 7,0-3,0 0,0 2,0-5,0 5,0-2,0 0,0 3,0-7,0 6,0-2,0-1,-4 3,0-4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3:54:31.010"/>
    </inkml:context>
    <inkml:brush xml:id="br0">
      <inkml:brushProperty name="width" value="0.4" units="cm"/>
      <inkml:brushProperty name="height" value="0.8" units="cm"/>
      <inkml:brushProperty name="color" value="#EF0C4D"/>
      <inkml:brushProperty name="tip" value="rectangle"/>
      <inkml:brushProperty name="rasterOp" value="maskPen"/>
    </inkml:brush>
  </inkml:definitions>
  <inkml:trace contextRef="#ctx0" brushRef="#br0">2566 1331,'-72'0,"3"0,16 0,-5 0,-20 0,12 0,12 0,2 0,1 0,-18 0,31 0,0 0,-4 0,4 0,0 0,-4 0,10 0,-4 0,-1 0,5 0,-4 0,6 0,0 0,-1 0,1 0,5 0,-4 0,4 0,0 0,-12 0,10 0,-6 0,9 0,5 0,-7 0,10 0,-10 0,8 0,-1 0,-7 0,7 0,-3 0,1 4,-2-3,4 3,-10-4,17 0,-13 0,-1 0,4 0,-4 0,5 4,6-3,-15 2,9-3,-5 0,7 0,-3 0,-1 0,4 0,-6 0,7 0,-9 0,8 0,-6 0,7 0,-4 0,-7 0,13 0,-8 0,3 0,3-3,-10 2,11-7,-4 7,-2-6,6 3,-6 0,3 0,3 4,-7 0,4 0,-1 0,-1-3,5-5,5-14,5 3,7-8,0-2,0 13,0-12,0 10,0-5,0-4,0 4,0 5,0-3,0-1,0 2,0-5,0 8,0-3,0-10,0 14,0-10,0 8,0 0,0-7,0 7,0-6,0 4,0-1,11 2,-1 3,10 3,0 1,-2 4,2-1,5 5,-5-4,6 7,-4-7,-2 7,2-4,0 2,-3 2,3-3,0 0,-3 3,8-3,-7 4,4 0,7 0,-9 0,15 0,-12 0,5 0,0 0,0 0,7 0,-6 0,6 0,-1 0,-5 0,6 0,-12 0,3 0,-3 0,0 0,-1 0,-1 0,-3 0,4 0,2 0,-6 0,7 0,-9 0,1 0,7 4,-6-3,7 7,-5-3,2 0,0-1,5 1,-10-4,10 8,-4-8,0 3,4 1,-10-4,5 3,0 1,0-4,7 3,-1 1,0-4,0 3,-5 1,4-4,-10 3,5-4,2 0,-10 3,10-2,-9 3,2-4,6 4,-7-3,3 3,4 0,-10-3,12 3,-9-4,5 0,2 0,-2 0,-4 0,5 0,-5 0,7 0,-7 0,5 0,-7 0,4 0,3 0,-6 0,6 0,-3 0,0 0,3 0,-6 0,5 0,-2-3,-1-2,0-10,-12-2,3-3,-10-12,6 16,-6-8,6 3,-6 2,7-4,-4-1,1 11,-2-11,1 3,-3 1,2-3,-3 2,0 1,0-4,0 7,0-12,0 14,0-13,0 10,0-4,-7-2,1 10,-14-6,6 11,-6-3,-1 0,7 2,-10-2,10 0,-8 6,-3-10,9 14,-13-9,11 6,-1 0,-6 1,6 0,-4 3,-3-3,11 4,-9-4,5 3,-3-3,0 4,-4 0,10 0,-12 0,10 0,-5 0,-2 0,6 0,-3 0,1 0,-3 0,1 0,-3 0,7 0,-3 0,-5 0,7 0,-7 0,-1 0,12 0,-15 0,15 0,-7 0,-4 0,6 0,-5 0,2 0,4 0,-3 0,4 0,-5 0,5 0,-5 0,0 0,4 0,-3 4,4-3,-7 3,5-4,-6 0,9 0,0 0,-6 0,4 0,-4 0,6 0,-6 0,4 0,-9 0,4 0,-5 0,0 0,5 0,-4 0,4 0,0 0,1 0,6 0,-6 0,4 0,-3 0,4 0,-3 0,2 0,-1 0,-1 0,4 0,-7 0,7 0,-6 0,3 0,-1 0,2 4,-1-3,0 2,-5-3,8 0,-7 0,6 0,-4 0,1 0,0 0,-1 0,4 0,-10 0,13 0,-7 0,-1 0,8 0,-9 0,5 0,2 0,-5 0,2 0,-3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3:54:46.057"/>
    </inkml:context>
    <inkml:brush xml:id="br0">
      <inkml:brushProperty name="width" value="0.4" units="cm"/>
      <inkml:brushProperty name="height" value="0.8" units="cm"/>
      <inkml:brushProperty name="color" value="#EF0C4D"/>
      <inkml:brushProperty name="tip" value="rectangle"/>
      <inkml:brushProperty name="rasterOp" value="maskPen"/>
    </inkml:brush>
  </inkml:definitions>
  <inkml:trace contextRef="#ctx0" brushRef="#br0">5143 1331,'-144'0,"5"0,34 0,-11 0,-42 0,26 0,25 0,3 0,1 0,-35 0,62 0,0 0,-9 0,9 0,0 0,-9 0,21 0,-9 0,1 0,8 0,-9 0,12 0,1 0,-1 0,0 0,11 0,-8 0,8 0,0 0,-25 0,21 0,-13 0,20 0,10 0,-17 0,22 0,-19 0,16 0,-4 0,-13 0,14 0,-6 0,1 4,-3-3,8 3,-21-4,36 0,-28 0,-1 0,9 0,-9 0,10 4,12-3,-31 2,20-3,-13 0,17 0,-7 0,-3 0,10 0,-13 0,13 0,-17 0,17 0,-13 0,14 0,-10 0,-12 0,26 0,-16 0,7 0,4-3,-19 2,21-7,-5 7,-6-6,10 3,-10 0,7 0,4 4,-12 0,6 0,0 0,-4-3,12-5,9-14,10 3,14-8,0-2,0 13,0-12,0 10,0-5,0-4,0 4,0 5,0-3,0-1,0 2,0-5,0 8,0-3,0-10,0 14,0-10,0 8,0 0,0-7,0 7,0-6,0 4,0-1,22 2,-3 3,22 3,-1 1,-5 4,5-1,11 5,-11-4,13 7,-9-7,-6 7,7-4,-1 2,-6 2,6-3,1 0,-7 3,17-3,-16 4,8 0,17 0,-20 0,30 0,-24 0,10 0,0 0,1 0,11 0,-8 0,9 0,-1 0,-8 0,8 0,-22 0,8 0,-8 0,0 0,-3 0,0 0,-7 0,7 0,6 0,-12 0,12 0,-16 0,-1 0,18 4,-14-3,13 7,-8-3,4 0,-2-1,10 1,-17-4,17 8,-7-8,0 3,8 1,-19-4,9 3,-1 1,3-4,10 3,1 1,-1-4,1 3,-12 1,9-4,-18 3,7-4,6 0,-21 3,19-2,-16 3,2-4,14 4,-15-3,6 3,7 0,-19-3,25 3,-18-4,7 0,8 0,-6 0,-9 0,12 0,-12 0,17 0,-17 0,10 0,-11 0,6 0,6 0,-13 0,13 0,-5 0,-1 0,6 0,-13 0,12 0,-6-3,0-2,-2-10,-21-2,3-3,-19-12,12 16,-12-8,13 3,-13 2,13-4,-6-1,0 11,-2-11,0 3,-5 1,5-3,-7 2,0 1,0-4,0 7,0-12,0 14,0-13,0 10,0-4,-15-2,4 10,-29-6,12 11,-13-3,0 0,13 2,-21-2,21 0,-16 6,-7-10,19 14,-25-9,20 6,-1 0,-11 1,11 0,-8 3,-6-3,22 4,-20-4,13 3,-8-3,1 4,-7 0,19 0,-25 0,21 0,-10 0,-5 0,14 0,-7 0,1 0,-4 0,1 0,-6 0,13 0,-5 0,-10 0,13 0,-12 0,-2 0,22 0,-30 0,32 0,-16 0,-7 0,13 0,-13 0,7 0,7 0,-7 0,10 0,-11 0,9 0,-9 0,1 0,7 0,-8 4,11-3,-16 3,12-4,-13 0,17 0,0 0,-10 0,7 0,-7 0,10 0,-11 0,9 0,-20 0,9 0,-10 0,-1 0,11 0,-8 0,8 0,-1 0,4 0,10 0,-11 0,9 0,-9 0,11 0,-7 0,5 0,-4 0,-1 0,8 0,-14 0,14 0,-12 0,5 0,0 0,2 4,0-3,-3 2,-8-3,16 0,-13 0,11 0,-8 0,1 0,1 0,-3 0,10 0,-22 0,27 0,-12 0,-6 0,20 0,-21 0,10 0,6 0,-13 0,7 0,-6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3:54:53.803"/>
    </inkml:context>
    <inkml:brush xml:id="br0">
      <inkml:brushProperty name="width" value="0.4" units="cm"/>
      <inkml:brushProperty name="height" value="0.8" units="cm"/>
      <inkml:brushProperty name="color" value="#A2D762"/>
      <inkml:brushProperty name="tip" value="rectangle"/>
      <inkml:brushProperty name="rasterOp" value="maskPen"/>
    </inkml:brush>
  </inkml:definitions>
  <inkml:trace contextRef="#ctx0" brushRef="#br0">168 1157,'0'-64,"0"13,0 29,0-33,0-3,0 14,0-17,0 7,0 40,0-8,0-1,0 4,0-6,0 6,0-3,0 0,0 1,0-3,0 2,0-4,0 8,0-3,0 0,0 3,0-12,0 15,0-13,0 10,0-4,0-2,0 6,23-1,22 10,4 2,3 3,-1-1,-17 1,30-4,-13 7,0-3,6 4,-14-4,14 3,-14-4,14 5,-14-4,6 3,0-3,-6 4,14 0,-14 0,14 0,-14 0,14-4,-6 3,0-3,6 4,-16 0,8 0,-2 0,4 0,-2 0,0 0,-2-4,-4 3,6-3,0 4,2-3,0 2,6-7,-14 7,6-3,10 0,-14 3,14-4,-18 5,0 0,29-4,-21 3,33-7,-38 7,20-4,-21 5,21-5,-20 4,9-3,-13 4,19 0,-13 0,13-4,-19 3,1-3,8 4,-6 0,14 0,-14-5,6 4,10-3,-14 4,26 0,-27 0,8 0,7 0,-2 0,5 0,-10 0,-11 0,11 0,-8 0,9 0,6 0,-14 0,14 0,-18 0,-1 0,9 0,-6 0,14 0,-6 0,0 0,-2 0,-8 0,18 0,-23 4,20-3,-19 3,4-1,12 2,-14 3,6 4,-16 5,-3 0,0 3,-6-4,22 4,-27-1,17-3,-12 5,9-2,1-1,-2 7,-10-15,1 14,-1-6,-8 0,-2 9,1-7,-6 1,6 3,-9-7,0 4,0 3,0-7,0 7,0-2,-9-1,-1-1,-9 1,9-3,-15 3,13-1,-16-6,-7 9,12-13,-20 9,13-6,1 0,-23 3,19-7,-13-1,-7 0,27-4,-37 5,21 3,-9-2,11 2,2-3,-12 0,15 0,-22 0,17 0,-3 0,-14 4,13-7,-5 5,8-6,0 5,0-1,-12 0,9-3,-20 2,20-6,-21 7,21-8,-8 7,-1-7,9 7,-9-7,12 3,0 1,-30-4,22 3,-22 0,30-3,0 3,-8-4,6 0,-6 0,-11 0,15 0,-15 0,19 4,0-3,-18 3,13-4,-13 0,18 4,-9-3,7 3,-6-4,-10 0,13 0,-25 5,27-4,-9 3,12-4,-18 0,13 0,-3 0,-1 0,7 0,-12 0,6 0,0 0,5 0,-13 0,5 0,1 0,-7 0,25 0,-22 0,13 0,-8 0,1 0,1 0,7 0,-15 0,17 0,-7 0,0 0,0 0,-2 4,4 0,8 8,0 0,0 1,-8-5,-3-5,0-3,-4 0,21-18,-4 6,16-23,8 20,1-8,1 1,6 7,-6-13,8 11,0-5,0-7,0 14,0-9,0 4,0 1,0-9,32 11,-6 4,37 1,-20 11,6-3,10-4,-2 1,16-7,-5 4,12 0,-9-1,23 1,-24-1,11 5,-14-3,0 4,-12-5,-2 4,-13-2,1 7,18-7,-14 7,14-8,-18 8,0-3,11 0,-8 3,9-8,-1 8,-8-7,8 7,1-8,-10 8,10-8,-1 8,-8-3,8 4,-11-4,18 3,-14-3,14 4,-18-4,0 2,8-2,-6 4,6 0,0 0,2 0,8 0,-8 0,-2 0,-8 0,18 0,-14 0,14 0,-7 0,-8 0,9 0,6 0,-14 0,14 0,-18 0,-1 0,19 0,-13 0,13 0,-7 0,-8 0,20 0,-20 0,8 4,-11-3,8 4,-6-5,14 0,-6 0,-10 0,13 0,-14 0,9 0,4 0,-14 0,14 3,-14 2,6-1,0 4,-6-7,14 6,-14-2,6 3,0 7,-15-5,13 6,-14-4,8 1,-1 3,-7 1,-3-1,-16 4,-2 0,-8 1,0 2,0-6,0 6,0-2,0 0,0 3,0-7,0 7,-8-3,6 0,-15-1,7 1,-1-4,-5 7,5-6,1 2,-7 0,-1-3,-3 7,-5-7,7 4,-24-12,3-2,-14-7,1 0,14 0,-9 0,0 0,-3 0,0 0,-7 0,15 0,-7 4,-9-3,13 3,-13-4,18 0,-12 5,9-4,-20 3,8-4,0 5,-8-4,8 3,-11-4,0 0,11 4,3-3,12 3,-18-4,13 0,-13 4,10-3,5 3,-13-4,14 0,-7 0,1 0,6 0,-7 0,-9 0,13 0,-13 0,18 0,-12 0,9 0,-20 0,20 4,-9-3,12 3,-12-4,9 0,-8 0,10 4,-17-3,14 3,-15-4,7 0,9 0,-8 4,11-3,-9 4,7-5,-15 0,7 0,9 0,-13 4,22-3,-25 3,7-4,-1 4,-5-3,13 3,-5-4,0 0,6 0,-15 4,15-3,-7 3,-9-4,13 0,-13 0,18 0,0 0,-18 0,13 0,-3 0,-8 0,31 0,-39 0,23 0,1 0,-21 0,28 0,-20 0,9 0,6 0,-14 0,6 0,1 0,-5 0,5 0,1 0,-7 0,15 0,-15 0,7 0,8-15,20-7,11-5,15 3,-1 7,-6 0,6-4,-8-1,8 2,-6-1,6 0,1 0,-7 0,6 1,-8-2,0 1,0 0,8 1,-6-2,6 1,-8 0,0 0,0-2,0-3,0 7,0-2,0 3,0-5,0 0,0 1,0 4,0-3,0-6,0 7,0-5,0 4,0 5,0-13,0 14,0-7,0 0,0-1,0 4,8-5,-5 6,5-3,-8-3,0 6,8-6,-6 7,6-8,-8 8,0-8,0 8,0-8,0 4,8 0,33 5,1 8,11 5,6 3,-35 0,36 0,-22 0,9 0,7 0,-15 0,14 0,-6-4,0 3,-2-6,0 6,2-7,1 8,-3-4,0 0,-6-1,16 1,-16 0,10 0,-4 3,-4-7,12 7,-12-7,4 7,2-3,0 0,0 3,8-2,-15 3,6 0,-1 0,3 0,-1 0,0 0,8 0,-20 0,28 0,-14 0,-6 0,20 0,-22 0,10 0,-2 0,0 0,2 0,9 0,-19 0,12 0,-5 0,-6 0,21 0,-32 0,17 0,0 0,3 0,0 0,6 0,-6 0,-10 0,14 0,-6 0,-6 0,28 0,-46 0,30 0,-8 0,-2 0,11 0,-16 0,5 0,6 0,7 0,-17 0,13 0,-13 0,19 0,-19-4,5 3,-7-3,22 4,-17 0,12 0,-17 0,2-4,14 3,-6-6,-10 6,14-3,-4 4,-7 0,19-3,-30 2,22-3,-6 4,0 0,6 0,-14 0,15 0,-14 0,6 0,1 0,0 0,0-4,6 3,-15-3,14 4,-8 0,1 0,4 0,-5 0,0 0,5 4,-28 17,1-5,-22 13,0-10,0-2,0 9,0-8,8 6,-6-5,7-1,-9 5,0-3,0 0,0 3,0-4,0 1,0 3,0-6,0 7,0-3,0 1,9-1,-7 4,7-10,-9 17,0-17,0 10,0-5,0-2,0 5,0-2,0 0,0 2,8-6,-6 6,6-3,-8 1,0 3,0-7,0 7,0-3,0 0,0 3,0-7,0 7,0-3,0 0,0 2,0-5,0 5,0-2,0 0,0 3,0-7,0 6,0-2,0-1,-8 3,-2-4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4:25:22.345"/>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4:25:38.987"/>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 0,'50'0,"0"0,41 0,-10 0,18 0,-47 0,2 0,19 0,7 0,-9 0,3 0,-2 0,20 0,0 0,-17 0,2 0,-4 0,6 0,-3 0,2 0,0 0,-1 0,1 0,0 0,-1 0,1 0,0 0,-1 0,0 0,-3 0,-2 0,-14 0,0 0,1 0,-2 0,20 6,20-5,-29 5,-3-6,-17 0,-17 0,3 0,-12 0,9 0,-3 0,19 0,-2 0,14 0,-9 0,5-3,2 0,15 2,-11-2,1 0,10 3,1 0,-7 0,-3 0,-6 0,-1 0,1 0,-1 0,1 0,-8 0,6 0,-17 0,9 0,-12 0,7 0,0 0,0 0,-1 0,8 0,-6 0,12 0,-5 5,0-3,4 3,-4-5,7 5,-1-4,0 4,1-5,-1 0,1 0,-7 0,-2 0,-6 0,-1 0,1 0,6 0,18 0,-19 0,46 0,-49 0,35 0,-29 0,0 0,-2 0,-6 0,-7-4,0 2,-11-2,19 4,-10 0,18 0,-2 0,-6 0,5 0,25 0,8 0,-22 0,3 0,8 0,-1 0,26 0,-34 0,-4 0,-3 0,17 0,-14 0,-7 0,-2 0,-12 0,-2 0,1 0,1 0,0 0,4 0,-4 0,6 0,-6 0,-2 0,-5 0,-6 0,3 0,0 0,3 0,-2 0,5 0,-13 0,14 0,-6 0,0 0,2 0,-7 0,3 0,8 0,-13 0,14 0,-14 0,5 0,7 0,-4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4:25:43.044"/>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0 198,'70'0,"0"0,6 0,3 0,11 0,1 0,-11 0,2 0,17 0,1 0,-12 0,-3 0,-12 0,2 0,-4 0,5 0,-5 0,0 0,0 0,-1 0,6 0,-4 0,10 0,-5 0,-3 0,-3 0,-5 0,-2 0,-6 0,-3 0,-2 0,-2 0,47 0,-7 0,-19 0,7 0,-36 0,-6 0,-3 0,-20 0,16 10,-3-8,7 8,7-10,20 0,-6 0,-2 0,1 0,10 0,25 0,-32 0,-1 0,1 0,-1-5,0 4,8-4,-6 0,6 3,-14-3,5 0,-18 4,10-4,-11 5,6-5,-1 4,1-8,6 3,10 0,7-5,16 10,10-11,-40 11,0 1,5-3,-1 0,0 3,1 0,4-4,0 1,-3 3,-1-2,4-4,1 0,-1 5,0 0,1-2,1 0,-1 3,1 0,4 0,-2 0,18 0,-25 0,-1 0,7 0,27 0,-18 0,-6 0,-9-5,5 4,-3-9,14 9,8-5,2 6,-25 0,0 0,31 0,-35 0,-2 0,13 0,-1 0,-14 0,-8 0,-7 0,-11 0,5 0,3 0,13 0,0 0,1 0,9 0,9 0,28-6,-30 1,9 0,-2-1,13 1,3 1,-4-1,5 0,-4 0,10 1,-4 1,-1 2,-5 0,-20-3,-1 1,8 2,-4 2,15-1,-25-3,0 0,27 2,-1-5,-8 6,17 0,-13 0,20 0,-14 0,-7 0,11 0,-19 0,12 0,-7 0,0 0,0 0,0 0,8 0,1 0,1 0,6 0,-21 0,19 0,-20 0,14 0,-8 0,0 0,-8 0,-1 0,8 0,-5 0,22 0,-6 0,17 0,-48 0,-2 0,37 0,-19 0,0 0,10 0,-17 0,-1 0,6 0,-3 0,-13 0,20 0,-16 0,25 5,-5-4,1 10,-2-4,-2-1,-13 4,13-3,-19-1,-2-1,-10 0,-10-4,5 4,-7-5,-4 4,4-3,-5 7,14-3,-7 4,7-4,-9-1,-4 0,4-3,-5 3,6-4,-2 0,-1 0,-2 4,10-3,25 2,-15-3,16 0,-36 0,-1 0,-6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13D916-5B10-9941-A064-C94059D62B8E}" type="datetimeFigureOut">
              <a:rPr lang="en-CO" smtClean="0"/>
              <a:t>2/8/24</a:t>
            </a:fld>
            <a:endParaRPr lang="en-C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846EBE-CA56-0F4C-B661-8EFB3A304565}" type="slidenum">
              <a:rPr lang="en-CO" smtClean="0"/>
              <a:t>‹#›</a:t>
            </a:fld>
            <a:endParaRPr lang="en-CO"/>
          </a:p>
        </p:txBody>
      </p:sp>
    </p:spTree>
    <p:extLst>
      <p:ext uri="{BB962C8B-B14F-4D97-AF65-F5344CB8AC3E}">
        <p14:creationId xmlns:p14="http://schemas.microsoft.com/office/powerpoint/2010/main" val="1219042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Times New Roman" panose="02020603050405020304" pitchFamily="18" charset="0"/>
                <a:cs typeface="Times New Roman" panose="02020603050405020304" pitchFamily="18" charset="0"/>
              </a:rPr>
              <a:t>Some population there are described by high age independent death rates</a:t>
            </a:r>
          </a:p>
          <a:p>
            <a:endParaRPr lang="en-US" dirty="0"/>
          </a:p>
        </p:txBody>
      </p:sp>
      <p:sp>
        <p:nvSpPr>
          <p:cNvPr id="4" name="Slide Number Placeholder 3"/>
          <p:cNvSpPr>
            <a:spLocks noGrp="1"/>
          </p:cNvSpPr>
          <p:nvPr>
            <p:ph type="sldNum" sz="quarter" idx="5"/>
          </p:nvPr>
        </p:nvSpPr>
        <p:spPr/>
        <p:txBody>
          <a:bodyPr/>
          <a:lstStyle/>
          <a:p>
            <a:fld id="{5F846EBE-CA56-0F4C-B661-8EFB3A304565}" type="slidenum">
              <a:rPr lang="en-CO" smtClean="0"/>
              <a:t>2</a:t>
            </a:fld>
            <a:endParaRPr lang="en-CO"/>
          </a:p>
        </p:txBody>
      </p:sp>
    </p:spTree>
    <p:extLst>
      <p:ext uri="{BB962C8B-B14F-4D97-AF65-F5344CB8AC3E}">
        <p14:creationId xmlns:p14="http://schemas.microsoft.com/office/powerpoint/2010/main" val="42832235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5F846EBE-CA56-0F4C-B661-8EFB3A304565}" type="slidenum">
              <a:rPr lang="en-CO" smtClean="0"/>
              <a:t>36</a:t>
            </a:fld>
            <a:endParaRPr lang="en-CO"/>
          </a:p>
        </p:txBody>
      </p:sp>
    </p:spTree>
    <p:extLst>
      <p:ext uri="{BB962C8B-B14F-4D97-AF65-F5344CB8AC3E}">
        <p14:creationId xmlns:p14="http://schemas.microsoft.com/office/powerpoint/2010/main" val="27435519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5F846EBE-CA56-0F4C-B661-8EFB3A304565}" type="slidenum">
              <a:rPr lang="en-CO" smtClean="0"/>
              <a:t>37</a:t>
            </a:fld>
            <a:endParaRPr lang="en-CO"/>
          </a:p>
        </p:txBody>
      </p:sp>
    </p:spTree>
    <p:extLst>
      <p:ext uri="{BB962C8B-B14F-4D97-AF65-F5344CB8AC3E}">
        <p14:creationId xmlns:p14="http://schemas.microsoft.com/office/powerpoint/2010/main" val="1996368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5F846EBE-CA56-0F4C-B661-8EFB3A304565}" type="slidenum">
              <a:rPr lang="en-CO" smtClean="0"/>
              <a:t>38</a:t>
            </a:fld>
            <a:endParaRPr lang="en-CO"/>
          </a:p>
        </p:txBody>
      </p:sp>
    </p:spTree>
    <p:extLst>
      <p:ext uri="{BB962C8B-B14F-4D97-AF65-F5344CB8AC3E}">
        <p14:creationId xmlns:p14="http://schemas.microsoft.com/office/powerpoint/2010/main" val="32312175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5F846EBE-CA56-0F4C-B661-8EFB3A304565}" type="slidenum">
              <a:rPr lang="en-CO" smtClean="0"/>
              <a:t>39</a:t>
            </a:fld>
            <a:endParaRPr lang="en-CO"/>
          </a:p>
        </p:txBody>
      </p:sp>
    </p:spTree>
    <p:extLst>
      <p:ext uri="{BB962C8B-B14F-4D97-AF65-F5344CB8AC3E}">
        <p14:creationId xmlns:p14="http://schemas.microsoft.com/office/powerpoint/2010/main" val="731184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5F846EBE-CA56-0F4C-B661-8EFB3A304565}" type="slidenum">
              <a:rPr lang="en-CO" smtClean="0"/>
              <a:t>40</a:t>
            </a:fld>
            <a:endParaRPr lang="en-CO"/>
          </a:p>
        </p:txBody>
      </p:sp>
    </p:spTree>
    <p:extLst>
      <p:ext uri="{BB962C8B-B14F-4D97-AF65-F5344CB8AC3E}">
        <p14:creationId xmlns:p14="http://schemas.microsoft.com/office/powerpoint/2010/main" val="22844841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5F846EBE-CA56-0F4C-B661-8EFB3A304565}" type="slidenum">
              <a:rPr lang="en-CO" smtClean="0"/>
              <a:t>41</a:t>
            </a:fld>
            <a:endParaRPr lang="en-CO"/>
          </a:p>
        </p:txBody>
      </p:sp>
    </p:spTree>
    <p:extLst>
      <p:ext uri="{BB962C8B-B14F-4D97-AF65-F5344CB8AC3E}">
        <p14:creationId xmlns:p14="http://schemas.microsoft.com/office/powerpoint/2010/main" val="3420852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5F846EBE-CA56-0F4C-B661-8EFB3A304565}" type="slidenum">
              <a:rPr lang="en-CO" smtClean="0"/>
              <a:t>42</a:t>
            </a:fld>
            <a:endParaRPr lang="en-CO"/>
          </a:p>
        </p:txBody>
      </p:sp>
    </p:spTree>
    <p:extLst>
      <p:ext uri="{BB962C8B-B14F-4D97-AF65-F5344CB8AC3E}">
        <p14:creationId xmlns:p14="http://schemas.microsoft.com/office/powerpoint/2010/main" val="2253197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5F846EBE-CA56-0F4C-B661-8EFB3A304565}" type="slidenum">
              <a:rPr lang="en-CO" smtClean="0"/>
              <a:t>43</a:t>
            </a:fld>
            <a:endParaRPr lang="en-CO"/>
          </a:p>
        </p:txBody>
      </p:sp>
    </p:spTree>
    <p:extLst>
      <p:ext uri="{BB962C8B-B14F-4D97-AF65-F5344CB8AC3E}">
        <p14:creationId xmlns:p14="http://schemas.microsoft.com/office/powerpoint/2010/main" val="1902804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5F846EBE-CA56-0F4C-B661-8EFB3A304565}" type="slidenum">
              <a:rPr lang="en-CO" smtClean="0"/>
              <a:t>44</a:t>
            </a:fld>
            <a:endParaRPr lang="en-CO"/>
          </a:p>
        </p:txBody>
      </p:sp>
    </p:spTree>
    <p:extLst>
      <p:ext uri="{BB962C8B-B14F-4D97-AF65-F5344CB8AC3E}">
        <p14:creationId xmlns:p14="http://schemas.microsoft.com/office/powerpoint/2010/main" val="19957194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5F846EBE-CA56-0F4C-B661-8EFB3A304565}" type="slidenum">
              <a:rPr lang="en-CO" smtClean="0"/>
              <a:t>45</a:t>
            </a:fld>
            <a:endParaRPr lang="en-CO"/>
          </a:p>
        </p:txBody>
      </p:sp>
    </p:spTree>
    <p:extLst>
      <p:ext uri="{BB962C8B-B14F-4D97-AF65-F5344CB8AC3E}">
        <p14:creationId xmlns:p14="http://schemas.microsoft.com/office/powerpoint/2010/main" val="2505271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Times New Roman" panose="02020603050405020304" pitchFamily="18" charset="0"/>
                <a:cs typeface="Times New Roman" panose="02020603050405020304" pitchFamily="18" charset="0"/>
              </a:rPr>
              <a:t>Some population there are described by high age independent death rates</a:t>
            </a:r>
          </a:p>
          <a:p>
            <a:endParaRPr lang="en-US" dirty="0"/>
          </a:p>
        </p:txBody>
      </p:sp>
      <p:sp>
        <p:nvSpPr>
          <p:cNvPr id="4" name="Slide Number Placeholder 3"/>
          <p:cNvSpPr>
            <a:spLocks noGrp="1"/>
          </p:cNvSpPr>
          <p:nvPr>
            <p:ph type="sldNum" sz="quarter" idx="5"/>
          </p:nvPr>
        </p:nvSpPr>
        <p:spPr/>
        <p:txBody>
          <a:bodyPr/>
          <a:lstStyle/>
          <a:p>
            <a:fld id="{5F846EBE-CA56-0F4C-B661-8EFB3A304565}" type="slidenum">
              <a:rPr lang="en-CO" smtClean="0"/>
              <a:t>3</a:t>
            </a:fld>
            <a:endParaRPr lang="en-CO"/>
          </a:p>
        </p:txBody>
      </p:sp>
    </p:spTree>
    <p:extLst>
      <p:ext uri="{BB962C8B-B14F-4D97-AF65-F5344CB8AC3E}">
        <p14:creationId xmlns:p14="http://schemas.microsoft.com/office/powerpoint/2010/main" val="1839268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Times New Roman" panose="02020603050405020304" pitchFamily="18" charset="0"/>
                <a:cs typeface="Times New Roman" panose="02020603050405020304" pitchFamily="18" charset="0"/>
              </a:rPr>
              <a:t>Some population there are described by high age independent death rates</a:t>
            </a:r>
          </a:p>
          <a:p>
            <a:endParaRPr lang="en-US" dirty="0"/>
          </a:p>
        </p:txBody>
      </p:sp>
      <p:sp>
        <p:nvSpPr>
          <p:cNvPr id="4" name="Slide Number Placeholder 3"/>
          <p:cNvSpPr>
            <a:spLocks noGrp="1"/>
          </p:cNvSpPr>
          <p:nvPr>
            <p:ph type="sldNum" sz="quarter" idx="5"/>
          </p:nvPr>
        </p:nvSpPr>
        <p:spPr/>
        <p:txBody>
          <a:bodyPr/>
          <a:lstStyle/>
          <a:p>
            <a:fld id="{5F846EBE-CA56-0F4C-B661-8EFB3A304565}" type="slidenum">
              <a:rPr lang="en-CO" smtClean="0"/>
              <a:t>4</a:t>
            </a:fld>
            <a:endParaRPr lang="en-CO"/>
          </a:p>
        </p:txBody>
      </p:sp>
    </p:spTree>
    <p:extLst>
      <p:ext uri="{BB962C8B-B14F-4D97-AF65-F5344CB8AC3E}">
        <p14:creationId xmlns:p14="http://schemas.microsoft.com/office/powerpoint/2010/main" val="4016272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Times New Roman" panose="02020603050405020304" pitchFamily="18" charset="0"/>
                <a:cs typeface="Times New Roman" panose="02020603050405020304" pitchFamily="18" charset="0"/>
              </a:rPr>
              <a:t>Some population there are described by high age independent death rates</a:t>
            </a:r>
          </a:p>
          <a:p>
            <a:endParaRPr lang="en-US" dirty="0"/>
          </a:p>
        </p:txBody>
      </p:sp>
      <p:sp>
        <p:nvSpPr>
          <p:cNvPr id="4" name="Slide Number Placeholder 3"/>
          <p:cNvSpPr>
            <a:spLocks noGrp="1"/>
          </p:cNvSpPr>
          <p:nvPr>
            <p:ph type="sldNum" sz="quarter" idx="5"/>
          </p:nvPr>
        </p:nvSpPr>
        <p:spPr/>
        <p:txBody>
          <a:bodyPr/>
          <a:lstStyle/>
          <a:p>
            <a:fld id="{5F846EBE-CA56-0F4C-B661-8EFB3A304565}" type="slidenum">
              <a:rPr lang="en-CO" smtClean="0"/>
              <a:t>5</a:t>
            </a:fld>
            <a:endParaRPr lang="en-CO"/>
          </a:p>
        </p:txBody>
      </p:sp>
    </p:spTree>
    <p:extLst>
      <p:ext uri="{BB962C8B-B14F-4D97-AF65-F5344CB8AC3E}">
        <p14:creationId xmlns:p14="http://schemas.microsoft.com/office/powerpoint/2010/main" val="2437171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Times New Roman" panose="02020603050405020304" pitchFamily="18" charset="0"/>
                <a:cs typeface="Times New Roman" panose="02020603050405020304" pitchFamily="18" charset="0"/>
              </a:rPr>
              <a:t>Some population there are described by high age independent death rates</a:t>
            </a:r>
          </a:p>
          <a:p>
            <a:endParaRPr lang="en-US" dirty="0"/>
          </a:p>
        </p:txBody>
      </p:sp>
      <p:sp>
        <p:nvSpPr>
          <p:cNvPr id="4" name="Slide Number Placeholder 3"/>
          <p:cNvSpPr>
            <a:spLocks noGrp="1"/>
          </p:cNvSpPr>
          <p:nvPr>
            <p:ph type="sldNum" sz="quarter" idx="5"/>
          </p:nvPr>
        </p:nvSpPr>
        <p:spPr/>
        <p:txBody>
          <a:bodyPr/>
          <a:lstStyle/>
          <a:p>
            <a:fld id="{5F846EBE-CA56-0F4C-B661-8EFB3A304565}" type="slidenum">
              <a:rPr lang="en-CO" smtClean="0"/>
              <a:t>6</a:t>
            </a:fld>
            <a:endParaRPr lang="en-CO"/>
          </a:p>
        </p:txBody>
      </p:sp>
    </p:spTree>
    <p:extLst>
      <p:ext uri="{BB962C8B-B14F-4D97-AF65-F5344CB8AC3E}">
        <p14:creationId xmlns:p14="http://schemas.microsoft.com/office/powerpoint/2010/main" val="126527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Times New Roman" panose="02020603050405020304" pitchFamily="18" charset="0"/>
                <a:cs typeface="Times New Roman" panose="02020603050405020304" pitchFamily="18" charset="0"/>
              </a:rPr>
              <a:t>Some population there are described by high age independent death rates</a:t>
            </a:r>
          </a:p>
          <a:p>
            <a:endParaRPr lang="en-US" dirty="0"/>
          </a:p>
        </p:txBody>
      </p:sp>
      <p:sp>
        <p:nvSpPr>
          <p:cNvPr id="4" name="Slide Number Placeholder 3"/>
          <p:cNvSpPr>
            <a:spLocks noGrp="1"/>
          </p:cNvSpPr>
          <p:nvPr>
            <p:ph type="sldNum" sz="quarter" idx="5"/>
          </p:nvPr>
        </p:nvSpPr>
        <p:spPr/>
        <p:txBody>
          <a:bodyPr/>
          <a:lstStyle/>
          <a:p>
            <a:fld id="{5F846EBE-CA56-0F4C-B661-8EFB3A304565}" type="slidenum">
              <a:rPr lang="en-CO" smtClean="0"/>
              <a:t>7</a:t>
            </a:fld>
            <a:endParaRPr lang="en-CO"/>
          </a:p>
        </p:txBody>
      </p:sp>
    </p:spTree>
    <p:extLst>
      <p:ext uri="{BB962C8B-B14F-4D97-AF65-F5344CB8AC3E}">
        <p14:creationId xmlns:p14="http://schemas.microsoft.com/office/powerpoint/2010/main" val="3643049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Times New Roman" panose="02020603050405020304" pitchFamily="18" charset="0"/>
                <a:cs typeface="Times New Roman" panose="02020603050405020304" pitchFamily="18" charset="0"/>
              </a:rPr>
              <a:t>Some population there are described by high age independent death rates</a:t>
            </a:r>
          </a:p>
          <a:p>
            <a:endParaRPr lang="en-US" dirty="0"/>
          </a:p>
        </p:txBody>
      </p:sp>
      <p:sp>
        <p:nvSpPr>
          <p:cNvPr id="4" name="Slide Number Placeholder 3"/>
          <p:cNvSpPr>
            <a:spLocks noGrp="1"/>
          </p:cNvSpPr>
          <p:nvPr>
            <p:ph type="sldNum" sz="quarter" idx="5"/>
          </p:nvPr>
        </p:nvSpPr>
        <p:spPr/>
        <p:txBody>
          <a:bodyPr/>
          <a:lstStyle/>
          <a:p>
            <a:fld id="{5F846EBE-CA56-0F4C-B661-8EFB3A304565}" type="slidenum">
              <a:rPr lang="en-CO" smtClean="0"/>
              <a:t>17</a:t>
            </a:fld>
            <a:endParaRPr lang="en-CO"/>
          </a:p>
        </p:txBody>
      </p:sp>
    </p:spTree>
    <p:extLst>
      <p:ext uri="{BB962C8B-B14F-4D97-AF65-F5344CB8AC3E}">
        <p14:creationId xmlns:p14="http://schemas.microsoft.com/office/powerpoint/2010/main" val="4262592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5F846EBE-CA56-0F4C-B661-8EFB3A304565}" type="slidenum">
              <a:rPr lang="en-CO" smtClean="0"/>
              <a:t>34</a:t>
            </a:fld>
            <a:endParaRPr lang="en-CO"/>
          </a:p>
        </p:txBody>
      </p:sp>
    </p:spTree>
    <p:extLst>
      <p:ext uri="{BB962C8B-B14F-4D97-AF65-F5344CB8AC3E}">
        <p14:creationId xmlns:p14="http://schemas.microsoft.com/office/powerpoint/2010/main" val="2015184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5F846EBE-CA56-0F4C-B661-8EFB3A304565}" type="slidenum">
              <a:rPr lang="en-CO" smtClean="0"/>
              <a:t>35</a:t>
            </a:fld>
            <a:endParaRPr lang="en-CO"/>
          </a:p>
        </p:txBody>
      </p:sp>
    </p:spTree>
    <p:extLst>
      <p:ext uri="{BB962C8B-B14F-4D97-AF65-F5344CB8AC3E}">
        <p14:creationId xmlns:p14="http://schemas.microsoft.com/office/powerpoint/2010/main" val="15714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4E6C9-F6D5-FDFC-B927-E7A2F76F12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O"/>
          </a:p>
        </p:txBody>
      </p:sp>
      <p:sp>
        <p:nvSpPr>
          <p:cNvPr id="3" name="Subtitle 2">
            <a:extLst>
              <a:ext uri="{FF2B5EF4-FFF2-40B4-BE49-F238E27FC236}">
                <a16:creationId xmlns:a16="http://schemas.microsoft.com/office/drawing/2014/main" id="{0A796DE9-F1B8-6702-174E-3E3C93A379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O"/>
          </a:p>
        </p:txBody>
      </p:sp>
      <p:sp>
        <p:nvSpPr>
          <p:cNvPr id="4" name="Date Placeholder 3">
            <a:extLst>
              <a:ext uri="{FF2B5EF4-FFF2-40B4-BE49-F238E27FC236}">
                <a16:creationId xmlns:a16="http://schemas.microsoft.com/office/drawing/2014/main" id="{2DF6CD74-0DDB-5F44-66F0-F9E0AA3AF156}"/>
              </a:ext>
            </a:extLst>
          </p:cNvPr>
          <p:cNvSpPr>
            <a:spLocks noGrp="1"/>
          </p:cNvSpPr>
          <p:nvPr>
            <p:ph type="dt" sz="half" idx="10"/>
          </p:nvPr>
        </p:nvSpPr>
        <p:spPr/>
        <p:txBody>
          <a:bodyPr/>
          <a:lstStyle/>
          <a:p>
            <a:fld id="{0894DE2A-A512-7A4B-850C-F5E25311DEB3}" type="datetimeFigureOut">
              <a:rPr lang="en-CO" smtClean="0"/>
              <a:t>2/8/24</a:t>
            </a:fld>
            <a:endParaRPr lang="en-CO"/>
          </a:p>
        </p:txBody>
      </p:sp>
      <p:sp>
        <p:nvSpPr>
          <p:cNvPr id="5" name="Footer Placeholder 4">
            <a:extLst>
              <a:ext uri="{FF2B5EF4-FFF2-40B4-BE49-F238E27FC236}">
                <a16:creationId xmlns:a16="http://schemas.microsoft.com/office/drawing/2014/main" id="{3AA81050-51D9-495A-DA7F-1A03AC664D56}"/>
              </a:ext>
            </a:extLst>
          </p:cNvPr>
          <p:cNvSpPr>
            <a:spLocks noGrp="1"/>
          </p:cNvSpPr>
          <p:nvPr>
            <p:ph type="ftr" sz="quarter" idx="11"/>
          </p:nvPr>
        </p:nvSpPr>
        <p:spPr/>
        <p:txBody>
          <a:bodyPr/>
          <a:lstStyle/>
          <a:p>
            <a:endParaRPr lang="en-CO"/>
          </a:p>
        </p:txBody>
      </p:sp>
      <p:sp>
        <p:nvSpPr>
          <p:cNvPr id="6" name="Slide Number Placeholder 5">
            <a:extLst>
              <a:ext uri="{FF2B5EF4-FFF2-40B4-BE49-F238E27FC236}">
                <a16:creationId xmlns:a16="http://schemas.microsoft.com/office/drawing/2014/main" id="{5E560425-1E05-A6E4-922A-DE9AA70998B1}"/>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1161843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0359C-0B6F-3C48-898B-5FAEF8EC2A3B}"/>
              </a:ext>
            </a:extLst>
          </p:cNvPr>
          <p:cNvSpPr>
            <a:spLocks noGrp="1"/>
          </p:cNvSpPr>
          <p:nvPr>
            <p:ph type="title"/>
          </p:nvPr>
        </p:nvSpPr>
        <p:spPr/>
        <p:txBody>
          <a:bodyPr/>
          <a:lstStyle/>
          <a:p>
            <a:r>
              <a:rPr lang="en-US"/>
              <a:t>Click to edit Master title style</a:t>
            </a:r>
            <a:endParaRPr lang="en-CO"/>
          </a:p>
        </p:txBody>
      </p:sp>
      <p:sp>
        <p:nvSpPr>
          <p:cNvPr id="3" name="Vertical Text Placeholder 2">
            <a:extLst>
              <a:ext uri="{FF2B5EF4-FFF2-40B4-BE49-F238E27FC236}">
                <a16:creationId xmlns:a16="http://schemas.microsoft.com/office/drawing/2014/main" id="{03FD6486-9919-92C2-E931-4D892FE5586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4" name="Date Placeholder 3">
            <a:extLst>
              <a:ext uri="{FF2B5EF4-FFF2-40B4-BE49-F238E27FC236}">
                <a16:creationId xmlns:a16="http://schemas.microsoft.com/office/drawing/2014/main" id="{24F88EE7-A867-42F2-5BEE-0B34A5243FE8}"/>
              </a:ext>
            </a:extLst>
          </p:cNvPr>
          <p:cNvSpPr>
            <a:spLocks noGrp="1"/>
          </p:cNvSpPr>
          <p:nvPr>
            <p:ph type="dt" sz="half" idx="10"/>
          </p:nvPr>
        </p:nvSpPr>
        <p:spPr/>
        <p:txBody>
          <a:bodyPr/>
          <a:lstStyle/>
          <a:p>
            <a:fld id="{0894DE2A-A512-7A4B-850C-F5E25311DEB3}" type="datetimeFigureOut">
              <a:rPr lang="en-CO" smtClean="0"/>
              <a:t>2/8/24</a:t>
            </a:fld>
            <a:endParaRPr lang="en-CO"/>
          </a:p>
        </p:txBody>
      </p:sp>
      <p:sp>
        <p:nvSpPr>
          <p:cNvPr id="5" name="Footer Placeholder 4">
            <a:extLst>
              <a:ext uri="{FF2B5EF4-FFF2-40B4-BE49-F238E27FC236}">
                <a16:creationId xmlns:a16="http://schemas.microsoft.com/office/drawing/2014/main" id="{BF4A13B8-18C7-0C23-B5AF-B0637303E1A2}"/>
              </a:ext>
            </a:extLst>
          </p:cNvPr>
          <p:cNvSpPr>
            <a:spLocks noGrp="1"/>
          </p:cNvSpPr>
          <p:nvPr>
            <p:ph type="ftr" sz="quarter" idx="11"/>
          </p:nvPr>
        </p:nvSpPr>
        <p:spPr/>
        <p:txBody>
          <a:bodyPr/>
          <a:lstStyle/>
          <a:p>
            <a:endParaRPr lang="en-CO"/>
          </a:p>
        </p:txBody>
      </p:sp>
      <p:sp>
        <p:nvSpPr>
          <p:cNvPr id="6" name="Slide Number Placeholder 5">
            <a:extLst>
              <a:ext uri="{FF2B5EF4-FFF2-40B4-BE49-F238E27FC236}">
                <a16:creationId xmlns:a16="http://schemas.microsoft.com/office/drawing/2014/main" id="{6F68D9C8-E814-E2E9-1D5A-1C3195576938}"/>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1299989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0FF585-8F92-78BA-F85E-C1A7074CBB0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O"/>
          </a:p>
        </p:txBody>
      </p:sp>
      <p:sp>
        <p:nvSpPr>
          <p:cNvPr id="3" name="Vertical Text Placeholder 2">
            <a:extLst>
              <a:ext uri="{FF2B5EF4-FFF2-40B4-BE49-F238E27FC236}">
                <a16:creationId xmlns:a16="http://schemas.microsoft.com/office/drawing/2014/main" id="{52C5AADC-1BC5-4EEC-507D-DEA8448CA8A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4" name="Date Placeholder 3">
            <a:extLst>
              <a:ext uri="{FF2B5EF4-FFF2-40B4-BE49-F238E27FC236}">
                <a16:creationId xmlns:a16="http://schemas.microsoft.com/office/drawing/2014/main" id="{B69EE299-F69C-6870-05ED-B8239AF65F42}"/>
              </a:ext>
            </a:extLst>
          </p:cNvPr>
          <p:cNvSpPr>
            <a:spLocks noGrp="1"/>
          </p:cNvSpPr>
          <p:nvPr>
            <p:ph type="dt" sz="half" idx="10"/>
          </p:nvPr>
        </p:nvSpPr>
        <p:spPr/>
        <p:txBody>
          <a:bodyPr/>
          <a:lstStyle/>
          <a:p>
            <a:fld id="{0894DE2A-A512-7A4B-850C-F5E25311DEB3}" type="datetimeFigureOut">
              <a:rPr lang="en-CO" smtClean="0"/>
              <a:t>2/8/24</a:t>
            </a:fld>
            <a:endParaRPr lang="en-CO"/>
          </a:p>
        </p:txBody>
      </p:sp>
      <p:sp>
        <p:nvSpPr>
          <p:cNvPr id="5" name="Footer Placeholder 4">
            <a:extLst>
              <a:ext uri="{FF2B5EF4-FFF2-40B4-BE49-F238E27FC236}">
                <a16:creationId xmlns:a16="http://schemas.microsoft.com/office/drawing/2014/main" id="{4C1C3DB5-6B5F-E203-7A13-8D9121EDA747}"/>
              </a:ext>
            </a:extLst>
          </p:cNvPr>
          <p:cNvSpPr>
            <a:spLocks noGrp="1"/>
          </p:cNvSpPr>
          <p:nvPr>
            <p:ph type="ftr" sz="quarter" idx="11"/>
          </p:nvPr>
        </p:nvSpPr>
        <p:spPr/>
        <p:txBody>
          <a:bodyPr/>
          <a:lstStyle/>
          <a:p>
            <a:endParaRPr lang="en-CO"/>
          </a:p>
        </p:txBody>
      </p:sp>
      <p:sp>
        <p:nvSpPr>
          <p:cNvPr id="6" name="Slide Number Placeholder 5">
            <a:extLst>
              <a:ext uri="{FF2B5EF4-FFF2-40B4-BE49-F238E27FC236}">
                <a16:creationId xmlns:a16="http://schemas.microsoft.com/office/drawing/2014/main" id="{1934CBEA-C95C-8A50-ED69-7D833C6070C6}"/>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3166550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CF69-3FFD-B4F4-CF86-50C95E7754FA}"/>
              </a:ext>
            </a:extLst>
          </p:cNvPr>
          <p:cNvSpPr>
            <a:spLocks noGrp="1"/>
          </p:cNvSpPr>
          <p:nvPr>
            <p:ph type="title"/>
          </p:nvPr>
        </p:nvSpPr>
        <p:spPr/>
        <p:txBody>
          <a:bodyPr/>
          <a:lstStyle/>
          <a:p>
            <a:r>
              <a:rPr lang="en-US"/>
              <a:t>Click to edit Master title style</a:t>
            </a:r>
            <a:endParaRPr lang="en-CO"/>
          </a:p>
        </p:txBody>
      </p:sp>
      <p:sp>
        <p:nvSpPr>
          <p:cNvPr id="3" name="Content Placeholder 2">
            <a:extLst>
              <a:ext uri="{FF2B5EF4-FFF2-40B4-BE49-F238E27FC236}">
                <a16:creationId xmlns:a16="http://schemas.microsoft.com/office/drawing/2014/main" id="{C70C7A8E-D2A4-13B3-6E39-96A43CF8243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4" name="Date Placeholder 3">
            <a:extLst>
              <a:ext uri="{FF2B5EF4-FFF2-40B4-BE49-F238E27FC236}">
                <a16:creationId xmlns:a16="http://schemas.microsoft.com/office/drawing/2014/main" id="{561E2430-5EC8-31CD-3D82-D497D71EE204}"/>
              </a:ext>
            </a:extLst>
          </p:cNvPr>
          <p:cNvSpPr>
            <a:spLocks noGrp="1"/>
          </p:cNvSpPr>
          <p:nvPr>
            <p:ph type="dt" sz="half" idx="10"/>
          </p:nvPr>
        </p:nvSpPr>
        <p:spPr/>
        <p:txBody>
          <a:bodyPr/>
          <a:lstStyle/>
          <a:p>
            <a:fld id="{0894DE2A-A512-7A4B-850C-F5E25311DEB3}" type="datetimeFigureOut">
              <a:rPr lang="en-CO" smtClean="0"/>
              <a:t>2/8/24</a:t>
            </a:fld>
            <a:endParaRPr lang="en-CO"/>
          </a:p>
        </p:txBody>
      </p:sp>
      <p:sp>
        <p:nvSpPr>
          <p:cNvPr id="5" name="Footer Placeholder 4">
            <a:extLst>
              <a:ext uri="{FF2B5EF4-FFF2-40B4-BE49-F238E27FC236}">
                <a16:creationId xmlns:a16="http://schemas.microsoft.com/office/drawing/2014/main" id="{8571642D-8654-4466-AF0F-7F40D5A8BB1A}"/>
              </a:ext>
            </a:extLst>
          </p:cNvPr>
          <p:cNvSpPr>
            <a:spLocks noGrp="1"/>
          </p:cNvSpPr>
          <p:nvPr>
            <p:ph type="ftr" sz="quarter" idx="11"/>
          </p:nvPr>
        </p:nvSpPr>
        <p:spPr/>
        <p:txBody>
          <a:bodyPr/>
          <a:lstStyle/>
          <a:p>
            <a:endParaRPr lang="en-CO"/>
          </a:p>
        </p:txBody>
      </p:sp>
      <p:sp>
        <p:nvSpPr>
          <p:cNvPr id="6" name="Slide Number Placeholder 5">
            <a:extLst>
              <a:ext uri="{FF2B5EF4-FFF2-40B4-BE49-F238E27FC236}">
                <a16:creationId xmlns:a16="http://schemas.microsoft.com/office/drawing/2014/main" id="{DF3F043E-0420-8CA5-7F80-AA875DFC099D}"/>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2938111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CEED4-95F0-788C-975E-34FF264F93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O"/>
          </a:p>
        </p:txBody>
      </p:sp>
      <p:sp>
        <p:nvSpPr>
          <p:cNvPr id="3" name="Text Placeholder 2">
            <a:extLst>
              <a:ext uri="{FF2B5EF4-FFF2-40B4-BE49-F238E27FC236}">
                <a16:creationId xmlns:a16="http://schemas.microsoft.com/office/drawing/2014/main" id="{D82D4E92-E26E-C883-0306-3108B362E0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596B33-A99E-801A-952E-95B585DE51B9}"/>
              </a:ext>
            </a:extLst>
          </p:cNvPr>
          <p:cNvSpPr>
            <a:spLocks noGrp="1"/>
          </p:cNvSpPr>
          <p:nvPr>
            <p:ph type="dt" sz="half" idx="10"/>
          </p:nvPr>
        </p:nvSpPr>
        <p:spPr/>
        <p:txBody>
          <a:bodyPr/>
          <a:lstStyle/>
          <a:p>
            <a:fld id="{0894DE2A-A512-7A4B-850C-F5E25311DEB3}" type="datetimeFigureOut">
              <a:rPr lang="en-CO" smtClean="0"/>
              <a:t>2/8/24</a:t>
            </a:fld>
            <a:endParaRPr lang="en-CO"/>
          </a:p>
        </p:txBody>
      </p:sp>
      <p:sp>
        <p:nvSpPr>
          <p:cNvPr id="5" name="Footer Placeholder 4">
            <a:extLst>
              <a:ext uri="{FF2B5EF4-FFF2-40B4-BE49-F238E27FC236}">
                <a16:creationId xmlns:a16="http://schemas.microsoft.com/office/drawing/2014/main" id="{0E73CB3A-AA06-3202-1B14-2DE9BFE372D2}"/>
              </a:ext>
            </a:extLst>
          </p:cNvPr>
          <p:cNvSpPr>
            <a:spLocks noGrp="1"/>
          </p:cNvSpPr>
          <p:nvPr>
            <p:ph type="ftr" sz="quarter" idx="11"/>
          </p:nvPr>
        </p:nvSpPr>
        <p:spPr/>
        <p:txBody>
          <a:bodyPr/>
          <a:lstStyle/>
          <a:p>
            <a:endParaRPr lang="en-CO"/>
          </a:p>
        </p:txBody>
      </p:sp>
      <p:sp>
        <p:nvSpPr>
          <p:cNvPr id="6" name="Slide Number Placeholder 5">
            <a:extLst>
              <a:ext uri="{FF2B5EF4-FFF2-40B4-BE49-F238E27FC236}">
                <a16:creationId xmlns:a16="http://schemas.microsoft.com/office/drawing/2014/main" id="{C8EE8FD6-B57F-0EEB-32E7-56A45BF869EA}"/>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3466063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6819A-7876-17DA-DFEC-B3DBE50ED309}"/>
              </a:ext>
            </a:extLst>
          </p:cNvPr>
          <p:cNvSpPr>
            <a:spLocks noGrp="1"/>
          </p:cNvSpPr>
          <p:nvPr>
            <p:ph type="title"/>
          </p:nvPr>
        </p:nvSpPr>
        <p:spPr/>
        <p:txBody>
          <a:bodyPr/>
          <a:lstStyle/>
          <a:p>
            <a:r>
              <a:rPr lang="en-US"/>
              <a:t>Click to edit Master title style</a:t>
            </a:r>
            <a:endParaRPr lang="en-CO"/>
          </a:p>
        </p:txBody>
      </p:sp>
      <p:sp>
        <p:nvSpPr>
          <p:cNvPr id="3" name="Content Placeholder 2">
            <a:extLst>
              <a:ext uri="{FF2B5EF4-FFF2-40B4-BE49-F238E27FC236}">
                <a16:creationId xmlns:a16="http://schemas.microsoft.com/office/drawing/2014/main" id="{03E7DA2C-0022-3F46-5BEE-02416FBD93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4" name="Content Placeholder 3">
            <a:extLst>
              <a:ext uri="{FF2B5EF4-FFF2-40B4-BE49-F238E27FC236}">
                <a16:creationId xmlns:a16="http://schemas.microsoft.com/office/drawing/2014/main" id="{723E0139-3EE2-DCAC-96DB-4BA39EF994E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5" name="Date Placeholder 4">
            <a:extLst>
              <a:ext uri="{FF2B5EF4-FFF2-40B4-BE49-F238E27FC236}">
                <a16:creationId xmlns:a16="http://schemas.microsoft.com/office/drawing/2014/main" id="{219E7945-ACBC-FDD1-3E6C-84E7C9990F3F}"/>
              </a:ext>
            </a:extLst>
          </p:cNvPr>
          <p:cNvSpPr>
            <a:spLocks noGrp="1"/>
          </p:cNvSpPr>
          <p:nvPr>
            <p:ph type="dt" sz="half" idx="10"/>
          </p:nvPr>
        </p:nvSpPr>
        <p:spPr/>
        <p:txBody>
          <a:bodyPr/>
          <a:lstStyle/>
          <a:p>
            <a:fld id="{0894DE2A-A512-7A4B-850C-F5E25311DEB3}" type="datetimeFigureOut">
              <a:rPr lang="en-CO" smtClean="0"/>
              <a:t>2/8/24</a:t>
            </a:fld>
            <a:endParaRPr lang="en-CO"/>
          </a:p>
        </p:txBody>
      </p:sp>
      <p:sp>
        <p:nvSpPr>
          <p:cNvPr id="6" name="Footer Placeholder 5">
            <a:extLst>
              <a:ext uri="{FF2B5EF4-FFF2-40B4-BE49-F238E27FC236}">
                <a16:creationId xmlns:a16="http://schemas.microsoft.com/office/drawing/2014/main" id="{5116FA5D-025D-D5BF-F166-47C803596C14}"/>
              </a:ext>
            </a:extLst>
          </p:cNvPr>
          <p:cNvSpPr>
            <a:spLocks noGrp="1"/>
          </p:cNvSpPr>
          <p:nvPr>
            <p:ph type="ftr" sz="quarter" idx="11"/>
          </p:nvPr>
        </p:nvSpPr>
        <p:spPr/>
        <p:txBody>
          <a:bodyPr/>
          <a:lstStyle/>
          <a:p>
            <a:endParaRPr lang="en-CO"/>
          </a:p>
        </p:txBody>
      </p:sp>
      <p:sp>
        <p:nvSpPr>
          <p:cNvPr id="7" name="Slide Number Placeholder 6">
            <a:extLst>
              <a:ext uri="{FF2B5EF4-FFF2-40B4-BE49-F238E27FC236}">
                <a16:creationId xmlns:a16="http://schemas.microsoft.com/office/drawing/2014/main" id="{B68683C4-4D30-CC72-B008-BA43134D346C}"/>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3504345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CA3CE-647B-DD12-AEAE-C077C40E2926}"/>
              </a:ext>
            </a:extLst>
          </p:cNvPr>
          <p:cNvSpPr>
            <a:spLocks noGrp="1"/>
          </p:cNvSpPr>
          <p:nvPr>
            <p:ph type="title"/>
          </p:nvPr>
        </p:nvSpPr>
        <p:spPr>
          <a:xfrm>
            <a:off x="839788" y="365125"/>
            <a:ext cx="10515600" cy="1325563"/>
          </a:xfrm>
        </p:spPr>
        <p:txBody>
          <a:bodyPr/>
          <a:lstStyle/>
          <a:p>
            <a:r>
              <a:rPr lang="en-US"/>
              <a:t>Click to edit Master title style</a:t>
            </a:r>
            <a:endParaRPr lang="en-CO"/>
          </a:p>
        </p:txBody>
      </p:sp>
      <p:sp>
        <p:nvSpPr>
          <p:cNvPr id="3" name="Text Placeholder 2">
            <a:extLst>
              <a:ext uri="{FF2B5EF4-FFF2-40B4-BE49-F238E27FC236}">
                <a16:creationId xmlns:a16="http://schemas.microsoft.com/office/drawing/2014/main" id="{88D60927-A0B1-6F5C-C2BE-7A93C7B63F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EF5DA6-7D1C-BCC7-C788-43EED52A36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5" name="Text Placeholder 4">
            <a:extLst>
              <a:ext uri="{FF2B5EF4-FFF2-40B4-BE49-F238E27FC236}">
                <a16:creationId xmlns:a16="http://schemas.microsoft.com/office/drawing/2014/main" id="{E02FE7A3-8E4D-554D-9E18-7E4AC680CD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CC2C1B-8411-9F10-0B21-0120592452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7" name="Date Placeholder 6">
            <a:extLst>
              <a:ext uri="{FF2B5EF4-FFF2-40B4-BE49-F238E27FC236}">
                <a16:creationId xmlns:a16="http://schemas.microsoft.com/office/drawing/2014/main" id="{27A25480-D8DC-EA05-9833-7BEC691AC915}"/>
              </a:ext>
            </a:extLst>
          </p:cNvPr>
          <p:cNvSpPr>
            <a:spLocks noGrp="1"/>
          </p:cNvSpPr>
          <p:nvPr>
            <p:ph type="dt" sz="half" idx="10"/>
          </p:nvPr>
        </p:nvSpPr>
        <p:spPr/>
        <p:txBody>
          <a:bodyPr/>
          <a:lstStyle/>
          <a:p>
            <a:fld id="{0894DE2A-A512-7A4B-850C-F5E25311DEB3}" type="datetimeFigureOut">
              <a:rPr lang="en-CO" smtClean="0"/>
              <a:t>2/8/24</a:t>
            </a:fld>
            <a:endParaRPr lang="en-CO"/>
          </a:p>
        </p:txBody>
      </p:sp>
      <p:sp>
        <p:nvSpPr>
          <p:cNvPr id="8" name="Footer Placeholder 7">
            <a:extLst>
              <a:ext uri="{FF2B5EF4-FFF2-40B4-BE49-F238E27FC236}">
                <a16:creationId xmlns:a16="http://schemas.microsoft.com/office/drawing/2014/main" id="{486B578C-EAEE-90AE-F862-B0ACF0CD0902}"/>
              </a:ext>
            </a:extLst>
          </p:cNvPr>
          <p:cNvSpPr>
            <a:spLocks noGrp="1"/>
          </p:cNvSpPr>
          <p:nvPr>
            <p:ph type="ftr" sz="quarter" idx="11"/>
          </p:nvPr>
        </p:nvSpPr>
        <p:spPr/>
        <p:txBody>
          <a:bodyPr/>
          <a:lstStyle/>
          <a:p>
            <a:endParaRPr lang="en-CO"/>
          </a:p>
        </p:txBody>
      </p:sp>
      <p:sp>
        <p:nvSpPr>
          <p:cNvPr id="9" name="Slide Number Placeholder 8">
            <a:extLst>
              <a:ext uri="{FF2B5EF4-FFF2-40B4-BE49-F238E27FC236}">
                <a16:creationId xmlns:a16="http://schemas.microsoft.com/office/drawing/2014/main" id="{06F50BDA-96A4-809B-99B5-381A5858F44A}"/>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998590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15802-B2C9-BEDA-4328-83E6D41B2D5B}"/>
              </a:ext>
            </a:extLst>
          </p:cNvPr>
          <p:cNvSpPr>
            <a:spLocks noGrp="1"/>
          </p:cNvSpPr>
          <p:nvPr>
            <p:ph type="title"/>
          </p:nvPr>
        </p:nvSpPr>
        <p:spPr/>
        <p:txBody>
          <a:bodyPr/>
          <a:lstStyle/>
          <a:p>
            <a:r>
              <a:rPr lang="en-US"/>
              <a:t>Click to edit Master title style</a:t>
            </a:r>
            <a:endParaRPr lang="en-CO"/>
          </a:p>
        </p:txBody>
      </p:sp>
      <p:sp>
        <p:nvSpPr>
          <p:cNvPr id="3" name="Date Placeholder 2">
            <a:extLst>
              <a:ext uri="{FF2B5EF4-FFF2-40B4-BE49-F238E27FC236}">
                <a16:creationId xmlns:a16="http://schemas.microsoft.com/office/drawing/2014/main" id="{029F69FA-D606-FC3A-8087-3E109351F74C}"/>
              </a:ext>
            </a:extLst>
          </p:cNvPr>
          <p:cNvSpPr>
            <a:spLocks noGrp="1"/>
          </p:cNvSpPr>
          <p:nvPr>
            <p:ph type="dt" sz="half" idx="10"/>
          </p:nvPr>
        </p:nvSpPr>
        <p:spPr/>
        <p:txBody>
          <a:bodyPr/>
          <a:lstStyle/>
          <a:p>
            <a:fld id="{0894DE2A-A512-7A4B-850C-F5E25311DEB3}" type="datetimeFigureOut">
              <a:rPr lang="en-CO" smtClean="0"/>
              <a:t>2/8/24</a:t>
            </a:fld>
            <a:endParaRPr lang="en-CO"/>
          </a:p>
        </p:txBody>
      </p:sp>
      <p:sp>
        <p:nvSpPr>
          <p:cNvPr id="4" name="Footer Placeholder 3">
            <a:extLst>
              <a:ext uri="{FF2B5EF4-FFF2-40B4-BE49-F238E27FC236}">
                <a16:creationId xmlns:a16="http://schemas.microsoft.com/office/drawing/2014/main" id="{F573DDDD-DB41-B5FE-C8B1-9F8673878491}"/>
              </a:ext>
            </a:extLst>
          </p:cNvPr>
          <p:cNvSpPr>
            <a:spLocks noGrp="1"/>
          </p:cNvSpPr>
          <p:nvPr>
            <p:ph type="ftr" sz="quarter" idx="11"/>
          </p:nvPr>
        </p:nvSpPr>
        <p:spPr/>
        <p:txBody>
          <a:bodyPr/>
          <a:lstStyle/>
          <a:p>
            <a:endParaRPr lang="en-CO"/>
          </a:p>
        </p:txBody>
      </p:sp>
      <p:sp>
        <p:nvSpPr>
          <p:cNvPr id="5" name="Slide Number Placeholder 4">
            <a:extLst>
              <a:ext uri="{FF2B5EF4-FFF2-40B4-BE49-F238E27FC236}">
                <a16:creationId xmlns:a16="http://schemas.microsoft.com/office/drawing/2014/main" id="{CF36713F-A789-72CE-75CF-3D6C14C3FDD2}"/>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3354555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55F06D-5E14-5C44-9A5F-304FDA0AA8B6}"/>
              </a:ext>
            </a:extLst>
          </p:cNvPr>
          <p:cNvSpPr>
            <a:spLocks noGrp="1"/>
          </p:cNvSpPr>
          <p:nvPr>
            <p:ph type="dt" sz="half" idx="10"/>
          </p:nvPr>
        </p:nvSpPr>
        <p:spPr/>
        <p:txBody>
          <a:bodyPr/>
          <a:lstStyle/>
          <a:p>
            <a:fld id="{0894DE2A-A512-7A4B-850C-F5E25311DEB3}" type="datetimeFigureOut">
              <a:rPr lang="en-CO" smtClean="0"/>
              <a:t>2/8/24</a:t>
            </a:fld>
            <a:endParaRPr lang="en-CO"/>
          </a:p>
        </p:txBody>
      </p:sp>
      <p:sp>
        <p:nvSpPr>
          <p:cNvPr id="3" name="Footer Placeholder 2">
            <a:extLst>
              <a:ext uri="{FF2B5EF4-FFF2-40B4-BE49-F238E27FC236}">
                <a16:creationId xmlns:a16="http://schemas.microsoft.com/office/drawing/2014/main" id="{74D44B2E-1C04-ACAD-E280-F29DA90D0AF0}"/>
              </a:ext>
            </a:extLst>
          </p:cNvPr>
          <p:cNvSpPr>
            <a:spLocks noGrp="1"/>
          </p:cNvSpPr>
          <p:nvPr>
            <p:ph type="ftr" sz="quarter" idx="11"/>
          </p:nvPr>
        </p:nvSpPr>
        <p:spPr/>
        <p:txBody>
          <a:bodyPr/>
          <a:lstStyle/>
          <a:p>
            <a:endParaRPr lang="en-CO"/>
          </a:p>
        </p:txBody>
      </p:sp>
      <p:sp>
        <p:nvSpPr>
          <p:cNvPr id="4" name="Slide Number Placeholder 3">
            <a:extLst>
              <a:ext uri="{FF2B5EF4-FFF2-40B4-BE49-F238E27FC236}">
                <a16:creationId xmlns:a16="http://schemas.microsoft.com/office/drawing/2014/main" id="{DF39BE24-E3D1-7985-87A9-C545ED85E9F2}"/>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1430053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E1377-FE48-6806-7227-E7013D1B17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O"/>
          </a:p>
        </p:txBody>
      </p:sp>
      <p:sp>
        <p:nvSpPr>
          <p:cNvPr id="3" name="Content Placeholder 2">
            <a:extLst>
              <a:ext uri="{FF2B5EF4-FFF2-40B4-BE49-F238E27FC236}">
                <a16:creationId xmlns:a16="http://schemas.microsoft.com/office/drawing/2014/main" id="{B58EB5E4-2E9E-6404-3257-8A61F4E0A2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4" name="Text Placeholder 3">
            <a:extLst>
              <a:ext uri="{FF2B5EF4-FFF2-40B4-BE49-F238E27FC236}">
                <a16:creationId xmlns:a16="http://schemas.microsoft.com/office/drawing/2014/main" id="{06E66F8D-E9BD-648F-1E43-98FCE75F17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F53BE6-766C-2374-E179-45BDA4BBAD47}"/>
              </a:ext>
            </a:extLst>
          </p:cNvPr>
          <p:cNvSpPr>
            <a:spLocks noGrp="1"/>
          </p:cNvSpPr>
          <p:nvPr>
            <p:ph type="dt" sz="half" idx="10"/>
          </p:nvPr>
        </p:nvSpPr>
        <p:spPr/>
        <p:txBody>
          <a:bodyPr/>
          <a:lstStyle/>
          <a:p>
            <a:fld id="{0894DE2A-A512-7A4B-850C-F5E25311DEB3}" type="datetimeFigureOut">
              <a:rPr lang="en-CO" smtClean="0"/>
              <a:t>2/8/24</a:t>
            </a:fld>
            <a:endParaRPr lang="en-CO"/>
          </a:p>
        </p:txBody>
      </p:sp>
      <p:sp>
        <p:nvSpPr>
          <p:cNvPr id="6" name="Footer Placeholder 5">
            <a:extLst>
              <a:ext uri="{FF2B5EF4-FFF2-40B4-BE49-F238E27FC236}">
                <a16:creationId xmlns:a16="http://schemas.microsoft.com/office/drawing/2014/main" id="{0080A6C8-15FC-8C0C-95EC-FA45F8DF1BA7}"/>
              </a:ext>
            </a:extLst>
          </p:cNvPr>
          <p:cNvSpPr>
            <a:spLocks noGrp="1"/>
          </p:cNvSpPr>
          <p:nvPr>
            <p:ph type="ftr" sz="quarter" idx="11"/>
          </p:nvPr>
        </p:nvSpPr>
        <p:spPr/>
        <p:txBody>
          <a:bodyPr/>
          <a:lstStyle/>
          <a:p>
            <a:endParaRPr lang="en-CO"/>
          </a:p>
        </p:txBody>
      </p:sp>
      <p:sp>
        <p:nvSpPr>
          <p:cNvPr id="7" name="Slide Number Placeholder 6">
            <a:extLst>
              <a:ext uri="{FF2B5EF4-FFF2-40B4-BE49-F238E27FC236}">
                <a16:creationId xmlns:a16="http://schemas.microsoft.com/office/drawing/2014/main" id="{ABC7C66C-A9A4-A2FF-54F0-E73283ECE2C4}"/>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3417401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77F86-5F43-AF7A-9B9C-9756C1ECCD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O"/>
          </a:p>
        </p:txBody>
      </p:sp>
      <p:sp>
        <p:nvSpPr>
          <p:cNvPr id="3" name="Picture Placeholder 2">
            <a:extLst>
              <a:ext uri="{FF2B5EF4-FFF2-40B4-BE49-F238E27FC236}">
                <a16:creationId xmlns:a16="http://schemas.microsoft.com/office/drawing/2014/main" id="{3D1F637E-524B-4BC0-F60D-487C0A3765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O"/>
          </a:p>
        </p:txBody>
      </p:sp>
      <p:sp>
        <p:nvSpPr>
          <p:cNvPr id="4" name="Text Placeholder 3">
            <a:extLst>
              <a:ext uri="{FF2B5EF4-FFF2-40B4-BE49-F238E27FC236}">
                <a16:creationId xmlns:a16="http://schemas.microsoft.com/office/drawing/2014/main" id="{0670419F-8EF3-B7A1-3BCA-A6A3673E62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821608-34DE-8382-FF72-82FDC6A77159}"/>
              </a:ext>
            </a:extLst>
          </p:cNvPr>
          <p:cNvSpPr>
            <a:spLocks noGrp="1"/>
          </p:cNvSpPr>
          <p:nvPr>
            <p:ph type="dt" sz="half" idx="10"/>
          </p:nvPr>
        </p:nvSpPr>
        <p:spPr/>
        <p:txBody>
          <a:bodyPr/>
          <a:lstStyle/>
          <a:p>
            <a:fld id="{0894DE2A-A512-7A4B-850C-F5E25311DEB3}" type="datetimeFigureOut">
              <a:rPr lang="en-CO" smtClean="0"/>
              <a:t>2/8/24</a:t>
            </a:fld>
            <a:endParaRPr lang="en-CO"/>
          </a:p>
        </p:txBody>
      </p:sp>
      <p:sp>
        <p:nvSpPr>
          <p:cNvPr id="6" name="Footer Placeholder 5">
            <a:extLst>
              <a:ext uri="{FF2B5EF4-FFF2-40B4-BE49-F238E27FC236}">
                <a16:creationId xmlns:a16="http://schemas.microsoft.com/office/drawing/2014/main" id="{89BF7324-DAEE-2344-FE41-984249DA1269}"/>
              </a:ext>
            </a:extLst>
          </p:cNvPr>
          <p:cNvSpPr>
            <a:spLocks noGrp="1"/>
          </p:cNvSpPr>
          <p:nvPr>
            <p:ph type="ftr" sz="quarter" idx="11"/>
          </p:nvPr>
        </p:nvSpPr>
        <p:spPr/>
        <p:txBody>
          <a:bodyPr/>
          <a:lstStyle/>
          <a:p>
            <a:endParaRPr lang="en-CO"/>
          </a:p>
        </p:txBody>
      </p:sp>
      <p:sp>
        <p:nvSpPr>
          <p:cNvPr id="7" name="Slide Number Placeholder 6">
            <a:extLst>
              <a:ext uri="{FF2B5EF4-FFF2-40B4-BE49-F238E27FC236}">
                <a16:creationId xmlns:a16="http://schemas.microsoft.com/office/drawing/2014/main" id="{89AD64C3-45A7-3EA6-9A49-AB2F6F3716BF}"/>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2308936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404691-3F8F-0DE1-5B46-28D77F1486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O"/>
          </a:p>
        </p:txBody>
      </p:sp>
      <p:sp>
        <p:nvSpPr>
          <p:cNvPr id="3" name="Text Placeholder 2">
            <a:extLst>
              <a:ext uri="{FF2B5EF4-FFF2-40B4-BE49-F238E27FC236}">
                <a16:creationId xmlns:a16="http://schemas.microsoft.com/office/drawing/2014/main" id="{CA0DC8E9-F0BD-FC00-1DD1-5356117B9B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4" name="Date Placeholder 3">
            <a:extLst>
              <a:ext uri="{FF2B5EF4-FFF2-40B4-BE49-F238E27FC236}">
                <a16:creationId xmlns:a16="http://schemas.microsoft.com/office/drawing/2014/main" id="{77D89F85-9947-7F3B-4368-C2611D7492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94DE2A-A512-7A4B-850C-F5E25311DEB3}" type="datetimeFigureOut">
              <a:rPr lang="en-CO" smtClean="0"/>
              <a:t>2/8/24</a:t>
            </a:fld>
            <a:endParaRPr lang="en-CO"/>
          </a:p>
        </p:txBody>
      </p:sp>
      <p:sp>
        <p:nvSpPr>
          <p:cNvPr id="5" name="Footer Placeholder 4">
            <a:extLst>
              <a:ext uri="{FF2B5EF4-FFF2-40B4-BE49-F238E27FC236}">
                <a16:creationId xmlns:a16="http://schemas.microsoft.com/office/drawing/2014/main" id="{41B6B3F9-B9CD-D178-06A0-00D2140C82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O"/>
          </a:p>
        </p:txBody>
      </p:sp>
      <p:sp>
        <p:nvSpPr>
          <p:cNvPr id="6" name="Slide Number Placeholder 5">
            <a:extLst>
              <a:ext uri="{FF2B5EF4-FFF2-40B4-BE49-F238E27FC236}">
                <a16:creationId xmlns:a16="http://schemas.microsoft.com/office/drawing/2014/main" id="{342CE7B4-58E6-B7FF-CCFA-B0B77BE8C9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9A324D-D4E9-D547-8951-8C77FBC93E3C}" type="slidenum">
              <a:rPr lang="en-CO" smtClean="0"/>
              <a:t>‹#›</a:t>
            </a:fld>
            <a:endParaRPr lang="en-CO"/>
          </a:p>
        </p:txBody>
      </p:sp>
    </p:spTree>
    <p:extLst>
      <p:ext uri="{BB962C8B-B14F-4D97-AF65-F5344CB8AC3E}">
        <p14:creationId xmlns:p14="http://schemas.microsoft.com/office/powerpoint/2010/main" val="38129323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customXml" Target="../ink/ink1.xml"/><Relationship Id="rId7"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customXml" Target="../ink/ink2.xml"/><Relationship Id="rId4" Type="http://schemas.openxmlformats.org/officeDocument/2006/relationships/image" Target="../media/image19.png"/><Relationship Id="rId9" Type="http://schemas.openxmlformats.org/officeDocument/2006/relationships/image" Target="../media/image23.png"/></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7.png"/><Relationship Id="rId7" Type="http://schemas.openxmlformats.org/officeDocument/2006/relationships/customXml" Target="../ink/ink4.xml"/><Relationship Id="rId12"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customXml" Target="../ink/ink6.xml"/><Relationship Id="rId5" Type="http://schemas.openxmlformats.org/officeDocument/2006/relationships/customXml" Target="../ink/ink3.xml"/><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customXml" Target="../ink/ink5.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8.png"/><Relationship Id="rId7" Type="http://schemas.openxmlformats.org/officeDocument/2006/relationships/image" Target="../media/image33.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7.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6.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8" Type="http://schemas.openxmlformats.org/officeDocument/2006/relationships/customXml" Target="../ink/ink9.xml"/><Relationship Id="rId13" Type="http://schemas.openxmlformats.org/officeDocument/2006/relationships/image" Target="../media/image55.png"/><Relationship Id="rId18" Type="http://schemas.openxmlformats.org/officeDocument/2006/relationships/customXml" Target="../ink/ink14.xml"/><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customXml" Target="../ink/ink11.xml"/><Relationship Id="rId17" Type="http://schemas.openxmlformats.org/officeDocument/2006/relationships/image" Target="../media/image57.png"/><Relationship Id="rId2" Type="http://schemas.openxmlformats.org/officeDocument/2006/relationships/image" Target="../media/image49.png"/><Relationship Id="rId16" Type="http://schemas.openxmlformats.org/officeDocument/2006/relationships/customXml" Target="../ink/ink13.xml"/><Relationship Id="rId1" Type="http://schemas.openxmlformats.org/officeDocument/2006/relationships/slideLayout" Target="../slideLayouts/slideLayout1.xml"/><Relationship Id="rId6" Type="http://schemas.openxmlformats.org/officeDocument/2006/relationships/customXml" Target="../ink/ink8.xml"/><Relationship Id="rId11" Type="http://schemas.openxmlformats.org/officeDocument/2006/relationships/image" Target="../media/image54.png"/><Relationship Id="rId5" Type="http://schemas.openxmlformats.org/officeDocument/2006/relationships/image" Target="../media/image51.png"/><Relationship Id="rId15" Type="http://schemas.openxmlformats.org/officeDocument/2006/relationships/image" Target="../media/image56.png"/><Relationship Id="rId10" Type="http://schemas.openxmlformats.org/officeDocument/2006/relationships/customXml" Target="../ink/ink10.xml"/><Relationship Id="rId19" Type="http://schemas.openxmlformats.org/officeDocument/2006/relationships/image" Target="../media/image58.png"/><Relationship Id="rId4" Type="http://schemas.openxmlformats.org/officeDocument/2006/relationships/customXml" Target="../ink/ink7.xml"/><Relationship Id="rId9" Type="http://schemas.openxmlformats.org/officeDocument/2006/relationships/image" Target="../media/image53.png"/><Relationship Id="rId14" Type="http://schemas.openxmlformats.org/officeDocument/2006/relationships/customXml" Target="../ink/ink12.xml"/></Relationships>
</file>

<file path=ppt/slides/_rels/slide3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50.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7.jpg"/></Relationships>
</file>

<file path=ppt/slides/_rels/slide3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52.jpg"/><Relationship Id="rId4" Type="http://schemas.openxmlformats.org/officeDocument/2006/relationships/image" Target="../media/image51.jpg"/></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customXml" Target="../ink/ink15.xml"/><Relationship Id="rId5" Type="http://schemas.openxmlformats.org/officeDocument/2006/relationships/image" Target="../media/image27.jpg"/><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2.png"/><Relationship Id="rId7"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7.png"/><Relationship Id="rId10" Type="http://schemas.openxmlformats.org/officeDocument/2006/relationships/image" Target="../media/image67.png"/><Relationship Id="rId4" Type="http://schemas.openxmlformats.org/officeDocument/2006/relationships/image" Target="../media/image63.png"/><Relationship Id="rId9" Type="http://schemas.openxmlformats.org/officeDocument/2006/relationships/image" Target="../media/image66.png"/></Relationships>
</file>

<file path=ppt/slides/_rels/slide38.xml.rels><?xml version="1.0" encoding="UTF-8" standalone="yes"?>
<Relationships xmlns="http://schemas.openxmlformats.org/package/2006/relationships"><Relationship Id="rId8" Type="http://schemas.openxmlformats.org/officeDocument/2006/relationships/image" Target="../media/image53.jpg"/><Relationship Id="rId3" Type="http://schemas.openxmlformats.org/officeDocument/2006/relationships/image" Target="../media/image7.png"/><Relationship Id="rId7" Type="http://schemas.openxmlformats.org/officeDocument/2006/relationships/image" Target="../media/image69.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5.png"/><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1.png"/><Relationship Id="rId7" Type="http://schemas.openxmlformats.org/officeDocument/2006/relationships/customXml" Target="../ink/ink16.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54.jpg"/><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55.jp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customXml" Target="../ink/ink17.xml"/><Relationship Id="rId4" Type="http://schemas.openxmlformats.org/officeDocument/2006/relationships/image" Target="../media/image56.jpg"/></Relationships>
</file>

<file path=ppt/slides/_rels/slide4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83.png"/><Relationship Id="rId5" Type="http://schemas.openxmlformats.org/officeDocument/2006/relationships/customXml" Target="../ink/ink18.xml"/><Relationship Id="rId4" Type="http://schemas.openxmlformats.org/officeDocument/2006/relationships/image" Target="../media/image58.jpg"/></Relationships>
</file>

<file path=ppt/slides/_rels/slide45.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60.jpg"/></Relationships>
</file>

<file path=ppt/slides/_rels/slide4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s>
</file>

<file path=ppt/slides/_rels/slide5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image" Target="../media/image87.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87.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92.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image" Target="../media/image94.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image" Target="../media/image94.jpg"/><Relationship Id="rId1" Type="http://schemas.openxmlformats.org/officeDocument/2006/relationships/slideLayout" Target="../slideLayouts/slideLayout2.xml"/><Relationship Id="rId4" Type="http://schemas.openxmlformats.org/officeDocument/2006/relationships/image" Target="../media/image96.jpg"/></Relationships>
</file>

<file path=ppt/slides/_rels/slide63.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image" Target="../media/image97.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image" Target="../media/image97.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01.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01.jp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customXml" Target="../ink/ink19.xml"/><Relationship Id="rId4" Type="http://schemas.openxmlformats.org/officeDocument/2006/relationships/image" Target="../media/image100.jp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3.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9C9CB02-DC8F-97E7-7003-19B7F2BB5424}"/>
              </a:ext>
            </a:extLst>
          </p:cNvPr>
          <p:cNvPicPr>
            <a:picLocks noChangeAspect="1"/>
          </p:cNvPicPr>
          <p:nvPr/>
        </p:nvPicPr>
        <p:blipFill rotWithShape="1">
          <a:blip r:embed="rId2">
            <a:alphaModFix amt="5000"/>
          </a:blip>
          <a:srcRect l="4407" t="5581" r="72743" b="51342"/>
          <a:stretch/>
        </p:blipFill>
        <p:spPr>
          <a:xfrm>
            <a:off x="800175" y="85290"/>
            <a:ext cx="965150" cy="2514279"/>
          </a:xfrm>
          <a:prstGeom prst="rect">
            <a:avLst/>
          </a:prstGeom>
        </p:spPr>
      </p:pic>
      <p:pic>
        <p:nvPicPr>
          <p:cNvPr id="11" name="Picture 10">
            <a:extLst>
              <a:ext uri="{FF2B5EF4-FFF2-40B4-BE49-F238E27FC236}">
                <a16:creationId xmlns:a16="http://schemas.microsoft.com/office/drawing/2014/main" id="{4E2438E4-C540-2A3F-49FA-9880E4440DE3}"/>
              </a:ext>
            </a:extLst>
          </p:cNvPr>
          <p:cNvPicPr>
            <a:picLocks noChangeAspect="1"/>
          </p:cNvPicPr>
          <p:nvPr/>
        </p:nvPicPr>
        <p:blipFill rotWithShape="1">
          <a:blip r:embed="rId2">
            <a:alphaModFix amt="5000"/>
          </a:blip>
          <a:srcRect t="50000" r="71078" b="5393"/>
          <a:stretch/>
        </p:blipFill>
        <p:spPr>
          <a:xfrm>
            <a:off x="630734" y="4088627"/>
            <a:ext cx="1196788" cy="2550591"/>
          </a:xfrm>
          <a:prstGeom prst="rect">
            <a:avLst/>
          </a:prstGeom>
        </p:spPr>
      </p:pic>
      <p:pic>
        <p:nvPicPr>
          <p:cNvPr id="14" name="Picture 13">
            <a:extLst>
              <a:ext uri="{FF2B5EF4-FFF2-40B4-BE49-F238E27FC236}">
                <a16:creationId xmlns:a16="http://schemas.microsoft.com/office/drawing/2014/main" id="{DA1E26D0-43D8-FC8E-F10D-15172634C469}"/>
              </a:ext>
            </a:extLst>
          </p:cNvPr>
          <p:cNvPicPr>
            <a:picLocks noChangeAspect="1"/>
          </p:cNvPicPr>
          <p:nvPr/>
        </p:nvPicPr>
        <p:blipFill rotWithShape="1">
          <a:blip r:embed="rId2">
            <a:alphaModFix amt="5000"/>
          </a:blip>
          <a:srcRect l="64366" t="50000" r="7456"/>
          <a:stretch/>
        </p:blipFill>
        <p:spPr>
          <a:xfrm>
            <a:off x="9810997" y="4066316"/>
            <a:ext cx="999417" cy="2450492"/>
          </a:xfrm>
          <a:prstGeom prst="rect">
            <a:avLst/>
          </a:prstGeom>
        </p:spPr>
      </p:pic>
      <p:pic>
        <p:nvPicPr>
          <p:cNvPr id="15" name="Picture 14">
            <a:extLst>
              <a:ext uri="{FF2B5EF4-FFF2-40B4-BE49-F238E27FC236}">
                <a16:creationId xmlns:a16="http://schemas.microsoft.com/office/drawing/2014/main" id="{DF7CABC0-349A-98E5-9217-AE990D046C17}"/>
              </a:ext>
            </a:extLst>
          </p:cNvPr>
          <p:cNvPicPr>
            <a:picLocks noChangeAspect="1"/>
          </p:cNvPicPr>
          <p:nvPr/>
        </p:nvPicPr>
        <p:blipFill rotWithShape="1">
          <a:blip r:embed="rId2">
            <a:alphaModFix amt="5000"/>
          </a:blip>
          <a:srcRect l="33128" t="3357" r="42101" b="56251"/>
          <a:stretch/>
        </p:blipFill>
        <p:spPr>
          <a:xfrm rot="16200000">
            <a:off x="8668249" y="-429152"/>
            <a:ext cx="1229407" cy="2770095"/>
          </a:xfrm>
          <a:prstGeom prst="rect">
            <a:avLst/>
          </a:prstGeom>
        </p:spPr>
      </p:pic>
      <p:pic>
        <p:nvPicPr>
          <p:cNvPr id="16" name="Picture 15">
            <a:extLst>
              <a:ext uri="{FF2B5EF4-FFF2-40B4-BE49-F238E27FC236}">
                <a16:creationId xmlns:a16="http://schemas.microsoft.com/office/drawing/2014/main" id="{FE18FFED-D2F0-30F8-D0CA-E73E5D8BA91A}"/>
              </a:ext>
            </a:extLst>
          </p:cNvPr>
          <p:cNvPicPr>
            <a:picLocks noChangeAspect="1"/>
          </p:cNvPicPr>
          <p:nvPr/>
        </p:nvPicPr>
        <p:blipFill rotWithShape="1">
          <a:blip r:embed="rId2">
            <a:alphaModFix amt="5000"/>
          </a:blip>
          <a:srcRect l="67957" b="51342"/>
          <a:stretch/>
        </p:blipFill>
        <p:spPr>
          <a:xfrm rot="19268767">
            <a:off x="4569594" y="19731"/>
            <a:ext cx="1021543" cy="2143549"/>
          </a:xfrm>
          <a:prstGeom prst="rect">
            <a:avLst/>
          </a:prstGeom>
        </p:spPr>
      </p:pic>
      <p:pic>
        <p:nvPicPr>
          <p:cNvPr id="9" name="Picture 8">
            <a:extLst>
              <a:ext uri="{FF2B5EF4-FFF2-40B4-BE49-F238E27FC236}">
                <a16:creationId xmlns:a16="http://schemas.microsoft.com/office/drawing/2014/main" id="{C83D36F6-B76B-2443-20B8-46B65FB7321D}"/>
              </a:ext>
            </a:extLst>
          </p:cNvPr>
          <p:cNvPicPr>
            <a:picLocks noChangeAspect="1"/>
          </p:cNvPicPr>
          <p:nvPr/>
        </p:nvPicPr>
        <p:blipFill>
          <a:blip r:embed="rId3">
            <a:alphaModFix amt="4000"/>
          </a:blip>
          <a:stretch>
            <a:fillRect/>
          </a:stretch>
        </p:blipFill>
        <p:spPr>
          <a:xfrm>
            <a:off x="0" y="1759825"/>
            <a:ext cx="12192000" cy="3141784"/>
          </a:xfrm>
          <a:prstGeom prst="rect">
            <a:avLst/>
          </a:prstGeom>
        </p:spPr>
      </p:pic>
      <p:sp>
        <p:nvSpPr>
          <p:cNvPr id="2" name="Title 1">
            <a:extLst>
              <a:ext uri="{FF2B5EF4-FFF2-40B4-BE49-F238E27FC236}">
                <a16:creationId xmlns:a16="http://schemas.microsoft.com/office/drawing/2014/main" id="{B2F24EAC-6C60-42C0-BDC2-EDF415D802A3}"/>
              </a:ext>
            </a:extLst>
          </p:cNvPr>
          <p:cNvSpPr>
            <a:spLocks noGrp="1"/>
          </p:cNvSpPr>
          <p:nvPr>
            <p:ph type="ctrTitle"/>
          </p:nvPr>
        </p:nvSpPr>
        <p:spPr>
          <a:xfrm>
            <a:off x="1033130" y="677250"/>
            <a:ext cx="10125740" cy="2776317"/>
          </a:xfrm>
        </p:spPr>
        <p:txBody>
          <a:bodyPr>
            <a:noAutofit/>
          </a:bodyPr>
          <a:lstStyle/>
          <a:p>
            <a:r>
              <a:rPr lang="es-ES_tradnl" sz="4500" dirty="0" err="1">
                <a:solidFill>
                  <a:srgbClr val="282828"/>
                </a:solidFill>
                <a:latin typeface="Times New Roman" panose="02020603050405020304" pitchFamily="18" charset="0"/>
                <a:cs typeface="Times New Roman" panose="02020603050405020304" pitchFamily="18" charset="0"/>
              </a:rPr>
              <a:t>Health</a:t>
            </a:r>
            <a:r>
              <a:rPr lang="es-ES_tradnl" sz="4500" dirty="0">
                <a:solidFill>
                  <a:srgbClr val="282828"/>
                </a:solidFill>
                <a:latin typeface="Times New Roman" panose="02020603050405020304" pitchFamily="18" charset="0"/>
                <a:cs typeface="Times New Roman" panose="02020603050405020304" pitchFamily="18" charset="0"/>
              </a:rPr>
              <a:t>, </a:t>
            </a:r>
            <a:r>
              <a:rPr lang="es-ES_tradnl" sz="4500" dirty="0" err="1">
                <a:solidFill>
                  <a:srgbClr val="282828"/>
                </a:solidFill>
                <a:latin typeface="Times New Roman" panose="02020603050405020304" pitchFamily="18" charset="0"/>
                <a:cs typeface="Times New Roman" panose="02020603050405020304" pitchFamily="18" charset="0"/>
              </a:rPr>
              <a:t>mortality</a:t>
            </a:r>
            <a:r>
              <a:rPr lang="es-ES_tradnl" sz="4500" dirty="0">
                <a:solidFill>
                  <a:srgbClr val="282828"/>
                </a:solidFill>
                <a:latin typeface="Times New Roman" panose="02020603050405020304" pitchFamily="18" charset="0"/>
                <a:cs typeface="Times New Roman" panose="02020603050405020304" pitchFamily="18" charset="0"/>
              </a:rPr>
              <a:t> and Human </a:t>
            </a:r>
            <a:r>
              <a:rPr lang="es-ES_tradnl" sz="4500" b="0" i="0" dirty="0" err="1">
                <a:solidFill>
                  <a:srgbClr val="282828"/>
                </a:solidFill>
                <a:effectLst/>
                <a:latin typeface="Times New Roman" panose="02020603050405020304" pitchFamily="18" charset="0"/>
                <a:cs typeface="Times New Roman" panose="02020603050405020304" pitchFamily="18" charset="0"/>
              </a:rPr>
              <a:t>Aging</a:t>
            </a:r>
            <a:r>
              <a:rPr lang="es-ES_tradnl" sz="4500" b="0" i="0" dirty="0">
                <a:solidFill>
                  <a:srgbClr val="282828"/>
                </a:solidFill>
                <a:effectLst/>
                <a:latin typeface="Times New Roman" panose="02020603050405020304" pitchFamily="18" charset="0"/>
                <a:cs typeface="Times New Roman" panose="02020603050405020304" pitchFamily="18" charset="0"/>
              </a:rPr>
              <a:t> </a:t>
            </a:r>
            <a:endParaRPr lang="es-ES_tradnl" sz="4500"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D03A68B4-DD67-2DB6-516A-55A04F265CC7}"/>
              </a:ext>
            </a:extLst>
          </p:cNvPr>
          <p:cNvPicPr>
            <a:picLocks noChangeAspect="1"/>
          </p:cNvPicPr>
          <p:nvPr/>
        </p:nvPicPr>
        <p:blipFill rotWithShape="1">
          <a:blip r:embed="rId2">
            <a:alphaModFix amt="5000"/>
          </a:blip>
          <a:srcRect l="35063" t="52346" r="40823" b="2222"/>
          <a:stretch/>
        </p:blipFill>
        <p:spPr>
          <a:xfrm rot="16200000">
            <a:off x="4123883" y="4272209"/>
            <a:ext cx="1124833" cy="2928383"/>
          </a:xfrm>
          <a:prstGeom prst="rect">
            <a:avLst/>
          </a:prstGeom>
        </p:spPr>
      </p:pic>
      <p:sp>
        <p:nvSpPr>
          <p:cNvPr id="3" name="Subtitle 2">
            <a:extLst>
              <a:ext uri="{FF2B5EF4-FFF2-40B4-BE49-F238E27FC236}">
                <a16:creationId xmlns:a16="http://schemas.microsoft.com/office/drawing/2014/main" id="{2675340B-E021-FFA3-67FA-D2271823AAC2}"/>
              </a:ext>
            </a:extLst>
          </p:cNvPr>
          <p:cNvSpPr>
            <a:spLocks noGrp="1"/>
          </p:cNvSpPr>
          <p:nvPr>
            <p:ph type="subTitle" idx="1"/>
          </p:nvPr>
        </p:nvSpPr>
        <p:spPr>
          <a:xfrm>
            <a:off x="1524000" y="3984182"/>
            <a:ext cx="9144000" cy="917427"/>
          </a:xfrm>
        </p:spPr>
        <p:txBody>
          <a:bodyPr/>
          <a:lstStyle/>
          <a:p>
            <a:r>
              <a:rPr lang="en-CO" dirty="0"/>
              <a:t>Rafael Enrique Velásquez </a:t>
            </a:r>
            <a:r>
              <a:rPr lang="en-CO"/>
              <a:t>Rojas </a:t>
            </a:r>
            <a:endParaRPr lang="en-CO" dirty="0"/>
          </a:p>
        </p:txBody>
      </p:sp>
      <p:pic>
        <p:nvPicPr>
          <p:cNvPr id="1026" name="Picture 2" descr="Logo and Seal - About - Dalhousie University">
            <a:extLst>
              <a:ext uri="{FF2B5EF4-FFF2-40B4-BE49-F238E27FC236}">
                <a16:creationId xmlns:a16="http://schemas.microsoft.com/office/drawing/2014/main" id="{DE75BFE7-3BE9-EBBD-383A-39FCF42F9E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3852" y="5517593"/>
            <a:ext cx="3835191" cy="1081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573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 name="Picture 25" descr="A diagram of a number of age-specific parameters&#10;&#10;Description automatically generated with medium confidence">
            <a:extLst>
              <a:ext uri="{FF2B5EF4-FFF2-40B4-BE49-F238E27FC236}">
                <a16:creationId xmlns:a16="http://schemas.microsoft.com/office/drawing/2014/main" id="{9C9EAAE7-CB02-7AF8-9FE7-D78FE5C6EECF}"/>
              </a:ext>
            </a:extLst>
          </p:cNvPr>
          <p:cNvPicPr>
            <a:picLocks noChangeAspect="1"/>
          </p:cNvPicPr>
          <p:nvPr/>
        </p:nvPicPr>
        <p:blipFill rotWithShape="1">
          <a:blip r:embed="rId2"/>
          <a:srcRect l="5902" t="8583" r="8491" b="4985"/>
          <a:stretch/>
        </p:blipFill>
        <p:spPr>
          <a:xfrm>
            <a:off x="838200" y="1450074"/>
            <a:ext cx="5257800" cy="4423735"/>
          </a:xfrm>
          <a:prstGeom prst="rect">
            <a:avLst/>
          </a:prstGeom>
        </p:spPr>
      </p:pic>
      <p:sp>
        <p:nvSpPr>
          <p:cNvPr id="27" name="Title 1">
            <a:extLst>
              <a:ext uri="{FF2B5EF4-FFF2-40B4-BE49-F238E27FC236}">
                <a16:creationId xmlns:a16="http://schemas.microsoft.com/office/drawing/2014/main" id="{EAC65B71-AE39-20CA-01ED-D96C9FB66864}"/>
              </a:ext>
            </a:extLst>
          </p:cNvPr>
          <p:cNvSpPr txBox="1">
            <a:spLocks/>
          </p:cNvSpPr>
          <p:nvPr/>
        </p:nvSpPr>
        <p:spPr>
          <a:xfrm>
            <a:off x="838200" y="432031"/>
            <a:ext cx="10515600" cy="72419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CA" sz="4000" dirty="0">
                <a:latin typeface="Times New Roman" panose="02020603050405020304" pitchFamily="18" charset="0"/>
                <a:cs typeface="Times New Roman" panose="02020603050405020304" pitchFamily="18" charset="0"/>
              </a:rPr>
              <a:t>Strehler-Mildvan Correlation phenomenological data</a:t>
            </a: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7310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10</a:t>
            </a:r>
          </a:p>
          <a:p>
            <a:pPr algn="r"/>
            <a:endParaRPr lang="en-CA"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728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A diagram of different age groups&#10;&#10;Description automatically generated with medium confidence">
            <a:extLst>
              <a:ext uri="{FF2B5EF4-FFF2-40B4-BE49-F238E27FC236}">
                <a16:creationId xmlns:a16="http://schemas.microsoft.com/office/drawing/2014/main" id="{2DCFEC34-A05D-86F9-93DC-0F3553D89D26}"/>
              </a:ext>
            </a:extLst>
          </p:cNvPr>
          <p:cNvPicPr>
            <a:picLocks noChangeAspect="1"/>
          </p:cNvPicPr>
          <p:nvPr/>
        </p:nvPicPr>
        <p:blipFill rotWithShape="1">
          <a:blip r:embed="rId2"/>
          <a:srcRect l="5751" t="8354" r="9281" b="6626"/>
          <a:stretch/>
        </p:blipFill>
        <p:spPr>
          <a:xfrm>
            <a:off x="6229105" y="1450074"/>
            <a:ext cx="5124695" cy="4273207"/>
          </a:xfrm>
          <a:prstGeom prst="rect">
            <a:avLst/>
          </a:prstGeom>
        </p:spPr>
      </p:pic>
      <p:pic>
        <p:nvPicPr>
          <p:cNvPr id="26" name="Picture 25" descr="A diagram of a number of age-specific parameters&#10;&#10;Description automatically generated with medium confidence">
            <a:extLst>
              <a:ext uri="{FF2B5EF4-FFF2-40B4-BE49-F238E27FC236}">
                <a16:creationId xmlns:a16="http://schemas.microsoft.com/office/drawing/2014/main" id="{9C9EAAE7-CB02-7AF8-9FE7-D78FE5C6EECF}"/>
              </a:ext>
            </a:extLst>
          </p:cNvPr>
          <p:cNvPicPr>
            <a:picLocks noChangeAspect="1"/>
          </p:cNvPicPr>
          <p:nvPr/>
        </p:nvPicPr>
        <p:blipFill rotWithShape="1">
          <a:blip r:embed="rId3"/>
          <a:srcRect l="5902" t="8583" r="8491" b="4985"/>
          <a:stretch/>
        </p:blipFill>
        <p:spPr>
          <a:xfrm>
            <a:off x="838200" y="1450074"/>
            <a:ext cx="5257800" cy="4423735"/>
          </a:xfrm>
          <a:prstGeom prst="rect">
            <a:avLst/>
          </a:prstGeom>
        </p:spPr>
      </p:pic>
      <p:sp>
        <p:nvSpPr>
          <p:cNvPr id="27" name="Title 1">
            <a:extLst>
              <a:ext uri="{FF2B5EF4-FFF2-40B4-BE49-F238E27FC236}">
                <a16:creationId xmlns:a16="http://schemas.microsoft.com/office/drawing/2014/main" id="{EAC65B71-AE39-20CA-01ED-D96C9FB66864}"/>
              </a:ext>
            </a:extLst>
          </p:cNvPr>
          <p:cNvSpPr txBox="1">
            <a:spLocks/>
          </p:cNvSpPr>
          <p:nvPr/>
        </p:nvSpPr>
        <p:spPr>
          <a:xfrm>
            <a:off x="838200" y="432031"/>
            <a:ext cx="10515600" cy="72419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CA" sz="4000" dirty="0">
                <a:latin typeface="Times New Roman" panose="02020603050405020304" pitchFamily="18" charset="0"/>
                <a:cs typeface="Times New Roman" panose="02020603050405020304" pitchFamily="18" charset="0"/>
              </a:rPr>
              <a:t>Strehler-Mildvan Correlation phenomenological data</a:t>
            </a: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10</a:t>
            </a:r>
          </a:p>
          <a:p>
            <a:pPr algn="r"/>
            <a:endParaRPr lang="en-CA"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4501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A diagram of different age groups&#10;&#10;Description automatically generated with medium confidence">
            <a:extLst>
              <a:ext uri="{FF2B5EF4-FFF2-40B4-BE49-F238E27FC236}">
                <a16:creationId xmlns:a16="http://schemas.microsoft.com/office/drawing/2014/main" id="{2DCFEC34-A05D-86F9-93DC-0F3553D89D26}"/>
              </a:ext>
            </a:extLst>
          </p:cNvPr>
          <p:cNvPicPr>
            <a:picLocks noChangeAspect="1"/>
          </p:cNvPicPr>
          <p:nvPr/>
        </p:nvPicPr>
        <p:blipFill rotWithShape="1">
          <a:blip r:embed="rId2"/>
          <a:srcRect l="5751" t="8354" r="9281" b="6626"/>
          <a:stretch/>
        </p:blipFill>
        <p:spPr>
          <a:xfrm>
            <a:off x="6229105" y="1450074"/>
            <a:ext cx="5124695" cy="4273207"/>
          </a:xfrm>
          <a:prstGeom prst="rect">
            <a:avLst/>
          </a:prstGeom>
        </p:spPr>
      </p:pic>
      <p:sp>
        <p:nvSpPr>
          <p:cNvPr id="27" name="Title 1">
            <a:extLst>
              <a:ext uri="{FF2B5EF4-FFF2-40B4-BE49-F238E27FC236}">
                <a16:creationId xmlns:a16="http://schemas.microsoft.com/office/drawing/2014/main" id="{EAC65B71-AE39-20CA-01ED-D96C9FB66864}"/>
              </a:ext>
            </a:extLst>
          </p:cNvPr>
          <p:cNvSpPr txBox="1">
            <a:spLocks/>
          </p:cNvSpPr>
          <p:nvPr/>
        </p:nvSpPr>
        <p:spPr>
          <a:xfrm>
            <a:off x="838200" y="432031"/>
            <a:ext cx="10515600" cy="72419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CA" sz="4000" dirty="0">
                <a:latin typeface="Times New Roman" panose="02020603050405020304" pitchFamily="18" charset="0"/>
                <a:cs typeface="Times New Roman" panose="02020603050405020304" pitchFamily="18" charset="0"/>
              </a:rPr>
              <a:t>Strehler-Mildvan Correlation phenomenological data</a:t>
            </a: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10</a:t>
            </a:r>
          </a:p>
          <a:p>
            <a:pPr algn="r"/>
            <a:endParaRPr lang="en-CA" sz="1400"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26384445-F872-D81E-E7B4-4E4DC820CD83}"/>
              </a:ext>
            </a:extLst>
          </p:cNvPr>
          <p:cNvSpPr txBox="1">
            <a:spLocks/>
          </p:cNvSpPr>
          <p:nvPr/>
        </p:nvSpPr>
        <p:spPr>
          <a:xfrm>
            <a:off x="838199" y="1808120"/>
            <a:ext cx="4711019" cy="9689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2000" dirty="0">
                <a:latin typeface="Times New Roman" panose="02020603050405020304" pitchFamily="18" charset="0"/>
                <a:cs typeface="Times New Roman" panose="02020603050405020304" pitchFamily="18" charset="0"/>
              </a:rPr>
              <a:t>Differences in the correlation between the 40-60 window and the 60-80 window ages. </a:t>
            </a:r>
            <a:endParaRPr lang="en-CA"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3221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A diagram of different age groups&#10;&#10;Description automatically generated with medium confidence">
            <a:extLst>
              <a:ext uri="{FF2B5EF4-FFF2-40B4-BE49-F238E27FC236}">
                <a16:creationId xmlns:a16="http://schemas.microsoft.com/office/drawing/2014/main" id="{2DCFEC34-A05D-86F9-93DC-0F3553D89D26}"/>
              </a:ext>
            </a:extLst>
          </p:cNvPr>
          <p:cNvPicPr>
            <a:picLocks noChangeAspect="1"/>
          </p:cNvPicPr>
          <p:nvPr/>
        </p:nvPicPr>
        <p:blipFill rotWithShape="1">
          <a:blip r:embed="rId2"/>
          <a:srcRect l="5751" t="8354" r="9281" b="6626"/>
          <a:stretch/>
        </p:blipFill>
        <p:spPr>
          <a:xfrm>
            <a:off x="6229105" y="1450074"/>
            <a:ext cx="5124695" cy="4273207"/>
          </a:xfrm>
          <a:prstGeom prst="rect">
            <a:avLst/>
          </a:prstGeom>
        </p:spPr>
      </p:pic>
      <p:sp>
        <p:nvSpPr>
          <p:cNvPr id="27" name="Title 1">
            <a:extLst>
              <a:ext uri="{FF2B5EF4-FFF2-40B4-BE49-F238E27FC236}">
                <a16:creationId xmlns:a16="http://schemas.microsoft.com/office/drawing/2014/main" id="{EAC65B71-AE39-20CA-01ED-D96C9FB66864}"/>
              </a:ext>
            </a:extLst>
          </p:cNvPr>
          <p:cNvSpPr txBox="1">
            <a:spLocks/>
          </p:cNvSpPr>
          <p:nvPr/>
        </p:nvSpPr>
        <p:spPr>
          <a:xfrm>
            <a:off x="838200" y="432031"/>
            <a:ext cx="10515600" cy="72419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CA" sz="4000" dirty="0">
                <a:latin typeface="Times New Roman" panose="02020603050405020304" pitchFamily="18" charset="0"/>
                <a:cs typeface="Times New Roman" panose="02020603050405020304" pitchFamily="18" charset="0"/>
              </a:rPr>
              <a:t>Strehler-Mildvan Correlation phenomenological data</a:t>
            </a: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10</a:t>
            </a:r>
          </a:p>
          <a:p>
            <a:pPr algn="r"/>
            <a:endParaRPr lang="en-CA" sz="1400"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26384445-F872-D81E-E7B4-4E4DC820CD83}"/>
              </a:ext>
            </a:extLst>
          </p:cNvPr>
          <p:cNvSpPr txBox="1">
            <a:spLocks/>
          </p:cNvSpPr>
          <p:nvPr/>
        </p:nvSpPr>
        <p:spPr>
          <a:xfrm>
            <a:off x="838199" y="1808120"/>
            <a:ext cx="4711019" cy="9689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2000" dirty="0">
                <a:latin typeface="Times New Roman" panose="02020603050405020304" pitchFamily="18" charset="0"/>
                <a:cs typeface="Times New Roman" panose="02020603050405020304" pitchFamily="18" charset="0"/>
              </a:rPr>
              <a:t>Differences in the correlation between the 40-60 window and the 60-80 window ages. </a:t>
            </a:r>
            <a:endParaRPr lang="en-CA" sz="20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E63C0475-0CE4-CB2A-045D-72FB7F5134AB}"/>
              </a:ext>
            </a:extLst>
          </p:cNvPr>
          <p:cNvSpPr txBox="1">
            <a:spLocks/>
          </p:cNvSpPr>
          <p:nvPr/>
        </p:nvSpPr>
        <p:spPr>
          <a:xfrm>
            <a:off x="838199" y="3429000"/>
            <a:ext cx="4711019" cy="1469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50000"/>
              </a:lnSpc>
            </a:pPr>
            <a:r>
              <a:rPr lang="en-US" sz="2000" dirty="0">
                <a:latin typeface="Times New Roman" panose="02020603050405020304" pitchFamily="18" charset="0"/>
                <a:cs typeface="Times New Roman" panose="02020603050405020304" pitchFamily="18" charset="0"/>
              </a:rPr>
              <a:t>Depending on the observation window, there are different values for the parameters of Gompertz’s Law.</a:t>
            </a:r>
            <a:endParaRPr lang="en-CA"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0351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730657"/>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sz="5000" dirty="0">
                <a:latin typeface="Times New Roman" panose="02020603050405020304" pitchFamily="18" charset="0"/>
                <a:cs typeface="Times New Roman" panose="02020603050405020304" pitchFamily="18" charset="0"/>
              </a:rPr>
              <a:t>Why these proposals for the models?</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2972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730657"/>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sz="5000" dirty="0">
                <a:latin typeface="Times New Roman" panose="02020603050405020304" pitchFamily="18" charset="0"/>
                <a:cs typeface="Times New Roman" panose="02020603050405020304" pitchFamily="18" charset="0"/>
              </a:rPr>
              <a:t>Why these proposals for the models?</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65A28E0-77B8-FEB0-7E40-E67D11B1C1D5}"/>
              </a:ext>
            </a:extLst>
          </p:cNvPr>
          <p:cNvPicPr>
            <a:picLocks noChangeAspect="1"/>
          </p:cNvPicPr>
          <p:nvPr/>
        </p:nvPicPr>
        <p:blipFill>
          <a:blip r:embed="rId2"/>
          <a:stretch>
            <a:fillRect/>
          </a:stretch>
        </p:blipFill>
        <p:spPr>
          <a:xfrm>
            <a:off x="2088483" y="1666000"/>
            <a:ext cx="8015033" cy="3920224"/>
          </a:xfrm>
          <a:prstGeom prst="rect">
            <a:avLst/>
          </a:prstGeom>
        </p:spPr>
      </p:pic>
      <p:sp>
        <p:nvSpPr>
          <p:cNvPr id="2" name="TextBox 1">
            <a:extLst>
              <a:ext uri="{FF2B5EF4-FFF2-40B4-BE49-F238E27FC236}">
                <a16:creationId xmlns:a16="http://schemas.microsoft.com/office/drawing/2014/main" id="{6E4382BC-C014-5AB9-B59B-DCADEBDB18AB}"/>
              </a:ext>
            </a:extLst>
          </p:cNvPr>
          <p:cNvSpPr txBox="1"/>
          <p:nvPr/>
        </p:nvSpPr>
        <p:spPr>
          <a:xfrm>
            <a:off x="319315" y="5898832"/>
            <a:ext cx="10456261" cy="738664"/>
          </a:xfrm>
          <a:prstGeom prst="rect">
            <a:avLst/>
          </a:prstGeom>
          <a:noFill/>
        </p:spPr>
        <p:txBody>
          <a:bodyPr wrap="square">
            <a:spAutoFit/>
          </a:bodyPr>
          <a:lstStyle/>
          <a:p>
            <a:r>
              <a:rPr lang="en-GB" sz="1400" b="0" i="0" dirty="0">
                <a:solidFill>
                  <a:srgbClr val="222222"/>
                </a:solidFill>
                <a:effectLst/>
                <a:latin typeface="Arial" panose="020B0604020202020204" pitchFamily="34" charset="0"/>
              </a:rPr>
              <a:t>Farrell, S., Kane, A. E., Bisset, E., Howlett, S. E., &amp; Rutenberg, A. D. (2022). Measurements of damage and repair of binary health attributes in aging mice and humans reveal that robustness and resilience decrease with age, operate over broad timescales, and are affected differently by interventions. </a:t>
            </a:r>
            <a:r>
              <a:rPr lang="en-GB" sz="1400" b="0" i="1" dirty="0" err="1">
                <a:solidFill>
                  <a:srgbClr val="222222"/>
                </a:solidFill>
                <a:effectLst/>
                <a:latin typeface="Arial" panose="020B0604020202020204" pitchFamily="34" charset="0"/>
              </a:rPr>
              <a:t>Elife</a:t>
            </a:r>
            <a:r>
              <a:rPr lang="en-GB" sz="1400" b="0" i="0" dirty="0">
                <a:solidFill>
                  <a:srgbClr val="222222"/>
                </a:solidFill>
                <a:effectLst/>
                <a:latin typeface="Arial" panose="020B0604020202020204" pitchFamily="34" charset="0"/>
              </a:rPr>
              <a:t>, </a:t>
            </a:r>
            <a:r>
              <a:rPr lang="en-GB" sz="1400" b="0" i="1" dirty="0">
                <a:solidFill>
                  <a:srgbClr val="222222"/>
                </a:solidFill>
                <a:effectLst/>
                <a:latin typeface="Arial" panose="020B0604020202020204" pitchFamily="34" charset="0"/>
              </a:rPr>
              <a:t>11</a:t>
            </a:r>
            <a:r>
              <a:rPr lang="en-GB" sz="1400" b="0" i="0" dirty="0">
                <a:solidFill>
                  <a:srgbClr val="222222"/>
                </a:solidFill>
                <a:effectLst/>
                <a:latin typeface="Arial" panose="020B0604020202020204" pitchFamily="34" charset="0"/>
              </a:rPr>
              <a:t>, e77632.</a:t>
            </a:r>
            <a:endParaRPr lang="en-CO" sz="1400" dirty="0"/>
          </a:p>
        </p:txBody>
      </p:sp>
    </p:spTree>
    <p:extLst>
      <p:ext uri="{BB962C8B-B14F-4D97-AF65-F5344CB8AC3E}">
        <p14:creationId xmlns:p14="http://schemas.microsoft.com/office/powerpoint/2010/main" val="2149402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730657"/>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sz="5000" dirty="0">
                <a:latin typeface="Times New Roman" panose="02020603050405020304" pitchFamily="18" charset="0"/>
                <a:cs typeface="Times New Roman" panose="02020603050405020304" pitchFamily="18" charset="0"/>
              </a:rPr>
              <a:t>Repair and damages nodes model</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6" name="Picture 5" descr="A black text on a white background&#10;&#10;Description automatically generated">
            <a:extLst>
              <a:ext uri="{FF2B5EF4-FFF2-40B4-BE49-F238E27FC236}">
                <a16:creationId xmlns:a16="http://schemas.microsoft.com/office/drawing/2014/main" id="{2E0ABDAB-A7EC-3BC1-A7EE-2FA1E9FCD5BC}"/>
              </a:ext>
            </a:extLst>
          </p:cNvPr>
          <p:cNvPicPr>
            <a:picLocks noChangeAspect="1"/>
          </p:cNvPicPr>
          <p:nvPr/>
        </p:nvPicPr>
        <p:blipFill>
          <a:blip r:embed="rId2"/>
          <a:stretch>
            <a:fillRect/>
          </a:stretch>
        </p:blipFill>
        <p:spPr>
          <a:xfrm>
            <a:off x="685315" y="2042884"/>
            <a:ext cx="6155323" cy="936481"/>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564A0F4-E69A-2732-B374-24048B2E525E}"/>
                  </a:ext>
                </a:extLst>
              </p14:cNvPr>
              <p14:cNvContentPartPr/>
              <p14:nvPr/>
            </p14:nvContentPartPr>
            <p14:xfrm>
              <a:off x="5946562" y="2312628"/>
              <a:ext cx="928800" cy="488160"/>
            </p14:xfrm>
          </p:contentPart>
        </mc:Choice>
        <mc:Fallback xmlns="">
          <p:pic>
            <p:nvPicPr>
              <p:cNvPr id="2" name="Ink 1">
                <a:extLst>
                  <a:ext uri="{FF2B5EF4-FFF2-40B4-BE49-F238E27FC236}">
                    <a16:creationId xmlns:a16="http://schemas.microsoft.com/office/drawing/2014/main" id="{8564A0F4-E69A-2732-B374-24048B2E525E}"/>
                  </a:ext>
                </a:extLst>
              </p:cNvPr>
              <p:cNvPicPr/>
              <p:nvPr/>
            </p:nvPicPr>
            <p:blipFill>
              <a:blip r:embed="rId4"/>
              <a:stretch>
                <a:fillRect/>
              </a:stretch>
            </p:blipFill>
            <p:spPr>
              <a:xfrm>
                <a:off x="5874922" y="2168628"/>
                <a:ext cx="1072440" cy="775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F362B1A3-EF8F-CCC2-4535-BA93BD6666CD}"/>
                  </a:ext>
                </a:extLst>
              </p14:cNvPr>
              <p14:cNvContentPartPr/>
              <p14:nvPr/>
            </p14:nvContentPartPr>
            <p14:xfrm>
              <a:off x="4073004" y="2237528"/>
              <a:ext cx="927000" cy="485640"/>
            </p14:xfrm>
          </p:contentPart>
        </mc:Choice>
        <mc:Fallback xmlns="">
          <p:pic>
            <p:nvPicPr>
              <p:cNvPr id="3" name="Ink 2">
                <a:extLst>
                  <a:ext uri="{FF2B5EF4-FFF2-40B4-BE49-F238E27FC236}">
                    <a16:creationId xmlns:a16="http://schemas.microsoft.com/office/drawing/2014/main" id="{F362B1A3-EF8F-CCC2-4535-BA93BD6666CD}"/>
                  </a:ext>
                </a:extLst>
              </p:cNvPr>
              <p:cNvPicPr/>
              <p:nvPr/>
            </p:nvPicPr>
            <p:blipFill>
              <a:blip r:embed="rId6"/>
              <a:stretch>
                <a:fillRect/>
              </a:stretch>
            </p:blipFill>
            <p:spPr>
              <a:xfrm>
                <a:off x="4001004" y="2093528"/>
                <a:ext cx="1070640" cy="773280"/>
              </a:xfrm>
              <a:prstGeom prst="rect">
                <a:avLst/>
              </a:prstGeom>
            </p:spPr>
          </p:pic>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ECC04C-5D45-1E55-E118-193DAF57C709}"/>
                  </a:ext>
                </a:extLst>
              </p:cNvPr>
              <p:cNvSpPr txBox="1"/>
              <p:nvPr/>
            </p:nvSpPr>
            <p:spPr>
              <a:xfrm>
                <a:off x="7838908" y="2042884"/>
                <a:ext cx="4033777" cy="11120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O" sz="320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𝑖</m:t>
                          </m:r>
                        </m:sub>
                      </m:sSub>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𝑡</m:t>
                          </m:r>
                        </m:e>
                      </m:d>
                      <m:r>
                        <a:rPr lang="en-US" sz="3200" b="0" i="1" smtClean="0">
                          <a:latin typeface="Cambria Math" panose="02040503050406030204" pitchFamily="18" charset="0"/>
                        </a:rPr>
                        <m:t>= </m:t>
                      </m:r>
                      <m:f>
                        <m:fPr>
                          <m:ctrlPr>
                            <a:rPr lang="en-US" sz="3200" b="0" i="1" smtClean="0">
                              <a:latin typeface="Cambria Math" panose="02040503050406030204" pitchFamily="18" charset="0"/>
                            </a:rPr>
                          </m:ctrlPr>
                        </m:fPr>
                        <m:num>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𝑁</m:t>
                              </m:r>
                            </m:e>
                            <m:sub>
                              <m:r>
                                <a:rPr lang="en-US" sz="3200" b="0" i="1" smtClean="0">
                                  <a:latin typeface="Cambria Math" panose="02040503050406030204" pitchFamily="18" charset="0"/>
                                </a:rPr>
                                <m:t>𝑑𝑎𝑚𝑎𝑔𝑒</m:t>
                              </m:r>
                            </m:sub>
                          </m:sSub>
                        </m:num>
                        <m:den>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𝑁</m:t>
                              </m:r>
                            </m:e>
                            <m:sub>
                              <m:r>
                                <a:rPr lang="en-US" sz="3200" b="0" i="1" smtClean="0">
                                  <a:latin typeface="Cambria Math" panose="02040503050406030204" pitchFamily="18" charset="0"/>
                                </a:rPr>
                                <m:t>𝑡𝑜𝑡𝑎𝑙</m:t>
                              </m:r>
                            </m:sub>
                          </m:sSub>
                        </m:den>
                      </m:f>
                    </m:oMath>
                  </m:oMathPara>
                </a14:m>
                <a:endParaRPr lang="en-CO" sz="3200" dirty="0"/>
              </a:p>
            </p:txBody>
          </p:sp>
        </mc:Choice>
        <mc:Fallback xmlns="">
          <p:sp>
            <p:nvSpPr>
              <p:cNvPr id="7" name="TextBox 6">
                <a:extLst>
                  <a:ext uri="{FF2B5EF4-FFF2-40B4-BE49-F238E27FC236}">
                    <a16:creationId xmlns:a16="http://schemas.microsoft.com/office/drawing/2014/main" id="{3DECC04C-5D45-1E55-E118-193DAF57C709}"/>
                  </a:ext>
                </a:extLst>
              </p:cNvPr>
              <p:cNvSpPr txBox="1">
                <a:spLocks noRot="1" noChangeAspect="1" noMove="1" noResize="1" noEditPoints="1" noAdjustHandles="1" noChangeArrowheads="1" noChangeShapeType="1" noTextEdit="1"/>
              </p:cNvSpPr>
              <p:nvPr/>
            </p:nvSpPr>
            <p:spPr>
              <a:xfrm>
                <a:off x="7838908" y="2042884"/>
                <a:ext cx="4033777" cy="1112099"/>
              </a:xfrm>
              <a:prstGeom prst="rect">
                <a:avLst/>
              </a:prstGeom>
              <a:blipFill>
                <a:blip r:embed="rId7"/>
                <a:stretch>
                  <a:fillRect b="-3371"/>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E6C2B2-BEB5-1423-2C4A-8819AE6C1633}"/>
                  </a:ext>
                </a:extLst>
              </p:cNvPr>
              <p:cNvSpPr txBox="1"/>
              <p:nvPr/>
            </p:nvSpPr>
            <p:spPr>
              <a:xfrm>
                <a:off x="685315" y="3878636"/>
                <a:ext cx="8316347"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O" sz="3200" i="1" smtClean="0">
                              <a:latin typeface="Cambria Math" panose="02040503050406030204" pitchFamily="18" charset="0"/>
                            </a:rPr>
                          </m:ctrlPr>
                        </m:sSubPr>
                        <m:e>
                          <m:r>
                            <a:rPr lang="en-US" sz="3200" b="0" i="1" smtClean="0">
                              <a:latin typeface="Cambria Math" panose="02040503050406030204" pitchFamily="18" charset="0"/>
                            </a:rPr>
                            <m:t>(1−</m:t>
                          </m:r>
                          <m:r>
                            <a:rPr lang="en-US" sz="3200" b="0" i="1" smtClean="0">
                              <a:latin typeface="Cambria Math" panose="02040503050406030204" pitchFamily="18" charset="0"/>
                            </a:rPr>
                            <m:t>𝑓</m:t>
                          </m:r>
                        </m:e>
                        <m:sub>
                          <m:r>
                            <a:rPr lang="en-US" sz="3200" b="0" i="1" smtClean="0">
                              <a:latin typeface="Cambria Math" panose="02040503050406030204" pitchFamily="18" charset="0"/>
                            </a:rPr>
                            <m:t>𝑖</m:t>
                          </m:r>
                        </m:sub>
                      </m:sSub>
                      <m:r>
                        <a:rPr lang="en-US" sz="3200" i="1">
                          <a:latin typeface="Cambria Math" panose="02040503050406030204" pitchFamily="18" charset="0"/>
                        </a:rPr>
                        <m:t>)≝</m:t>
                      </m:r>
                      <m:r>
                        <a:rPr lang="en-US" sz="3200" i="1">
                          <a:latin typeface="Cambria Math" panose="02040503050406030204" pitchFamily="18" charset="0"/>
                        </a:rPr>
                        <m:t>𝑎𝑡𝑡𝑟𝑖𝑏𝑢𝑡𝑒𝑠</m:t>
                      </m:r>
                      <m:r>
                        <a:rPr lang="en-US" sz="3200" i="1">
                          <a:latin typeface="Cambria Math" panose="02040503050406030204" pitchFamily="18" charset="0"/>
                        </a:rPr>
                        <m:t> </m:t>
                      </m:r>
                      <m:r>
                        <a:rPr lang="en-US" sz="3200" i="1">
                          <a:latin typeface="Cambria Math" panose="02040503050406030204" pitchFamily="18" charset="0"/>
                        </a:rPr>
                        <m:t>𝑎𝑣𝑎𝑖𝑙𝑎𝑏𝑙𝑒</m:t>
                      </m:r>
                      <m:r>
                        <a:rPr lang="en-US" sz="3200" i="1">
                          <a:latin typeface="Cambria Math" panose="02040503050406030204" pitchFamily="18" charset="0"/>
                        </a:rPr>
                        <m:t> </m:t>
                      </m:r>
                      <m:r>
                        <a:rPr lang="en-US" sz="3200" i="1">
                          <a:latin typeface="Cambria Math" panose="02040503050406030204" pitchFamily="18" charset="0"/>
                        </a:rPr>
                        <m:t>𝑓𝑜𝑟</m:t>
                      </m:r>
                      <m:r>
                        <a:rPr lang="en-US" sz="3200" i="1">
                          <a:latin typeface="Cambria Math" panose="02040503050406030204" pitchFamily="18" charset="0"/>
                        </a:rPr>
                        <m:t> </m:t>
                      </m:r>
                      <m:r>
                        <a:rPr lang="en-US" sz="3200" i="1">
                          <a:latin typeface="Cambria Math" panose="02040503050406030204" pitchFamily="18" charset="0"/>
                        </a:rPr>
                        <m:t>𝑑𝑎𝑚𝑎𝑔𝑒</m:t>
                      </m:r>
                    </m:oMath>
                  </m:oMathPara>
                </a14:m>
                <a:endParaRPr lang="en-CO" sz="3200" dirty="0"/>
              </a:p>
            </p:txBody>
          </p:sp>
        </mc:Choice>
        <mc:Fallback xmlns="">
          <p:sp>
            <p:nvSpPr>
              <p:cNvPr id="9" name="TextBox 8">
                <a:extLst>
                  <a:ext uri="{FF2B5EF4-FFF2-40B4-BE49-F238E27FC236}">
                    <a16:creationId xmlns:a16="http://schemas.microsoft.com/office/drawing/2014/main" id="{CFE6C2B2-BEB5-1423-2C4A-8819AE6C1633}"/>
                  </a:ext>
                </a:extLst>
              </p:cNvPr>
              <p:cNvSpPr txBox="1">
                <a:spLocks noRot="1" noChangeAspect="1" noMove="1" noResize="1" noEditPoints="1" noAdjustHandles="1" noChangeArrowheads="1" noChangeShapeType="1" noTextEdit="1"/>
              </p:cNvSpPr>
              <p:nvPr/>
            </p:nvSpPr>
            <p:spPr>
              <a:xfrm>
                <a:off x="685315" y="3878636"/>
                <a:ext cx="8316347" cy="584775"/>
              </a:xfrm>
              <a:prstGeom prst="rect">
                <a:avLst/>
              </a:prstGeom>
              <a:blipFill>
                <a:blip r:embed="rId8"/>
                <a:stretch>
                  <a:fillRect b="-23404"/>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6DC3CC8-1C8E-FA39-E8AC-621C8C005C96}"/>
                  </a:ext>
                </a:extLst>
              </p:cNvPr>
              <p:cNvSpPr txBox="1"/>
              <p:nvPr/>
            </p:nvSpPr>
            <p:spPr>
              <a:xfrm>
                <a:off x="548508" y="4791611"/>
                <a:ext cx="8316347"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O" sz="320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 </m:t>
                      </m:r>
                      <m:r>
                        <a:rPr lang="en-US" sz="3200" i="1">
                          <a:latin typeface="Cambria Math" panose="02040503050406030204" pitchFamily="18" charset="0"/>
                        </a:rPr>
                        <m:t>≝</m:t>
                      </m:r>
                      <m:r>
                        <a:rPr lang="en-US" sz="3200" i="1">
                          <a:latin typeface="Cambria Math" panose="02040503050406030204" pitchFamily="18" charset="0"/>
                        </a:rPr>
                        <m:t>𝑎𝑡𝑡𝑟𝑖𝑏𝑢𝑡𝑒𝑠</m:t>
                      </m:r>
                      <m:r>
                        <a:rPr lang="en-US" sz="3200" i="1">
                          <a:latin typeface="Cambria Math" panose="02040503050406030204" pitchFamily="18" charset="0"/>
                        </a:rPr>
                        <m:t> </m:t>
                      </m:r>
                      <m:r>
                        <a:rPr lang="en-US" sz="3200" i="1">
                          <a:latin typeface="Cambria Math" panose="02040503050406030204" pitchFamily="18" charset="0"/>
                        </a:rPr>
                        <m:t>𝑎𝑣𝑎𝑖𝑙𝑎𝑏𝑙𝑒</m:t>
                      </m:r>
                      <m:r>
                        <a:rPr lang="en-US" sz="3200" i="1">
                          <a:latin typeface="Cambria Math" panose="02040503050406030204" pitchFamily="18" charset="0"/>
                        </a:rPr>
                        <m:t> </m:t>
                      </m:r>
                      <m:r>
                        <a:rPr lang="en-US" sz="3200" i="1">
                          <a:latin typeface="Cambria Math" panose="02040503050406030204" pitchFamily="18" charset="0"/>
                        </a:rPr>
                        <m:t>𝑓𝑜𝑟</m:t>
                      </m:r>
                      <m:r>
                        <a:rPr lang="en-US" sz="3200" i="1">
                          <a:latin typeface="Cambria Math" panose="02040503050406030204" pitchFamily="18" charset="0"/>
                        </a:rPr>
                        <m:t> </m:t>
                      </m:r>
                      <m:r>
                        <a:rPr lang="en-US" sz="3200" b="0" i="1" smtClean="0">
                          <a:latin typeface="Cambria Math" panose="02040503050406030204" pitchFamily="18" charset="0"/>
                        </a:rPr>
                        <m:t>𝑟𝑒𝑝𝑎𝑖𝑟</m:t>
                      </m:r>
                    </m:oMath>
                  </m:oMathPara>
                </a14:m>
                <a:endParaRPr lang="en-CO" sz="3200" dirty="0"/>
              </a:p>
            </p:txBody>
          </p:sp>
        </mc:Choice>
        <mc:Fallback xmlns="">
          <p:sp>
            <p:nvSpPr>
              <p:cNvPr id="10" name="TextBox 9">
                <a:extLst>
                  <a:ext uri="{FF2B5EF4-FFF2-40B4-BE49-F238E27FC236}">
                    <a16:creationId xmlns:a16="http://schemas.microsoft.com/office/drawing/2014/main" id="{46DC3CC8-1C8E-FA39-E8AC-621C8C005C96}"/>
                  </a:ext>
                </a:extLst>
              </p:cNvPr>
              <p:cNvSpPr txBox="1">
                <a:spLocks noRot="1" noChangeAspect="1" noMove="1" noResize="1" noEditPoints="1" noAdjustHandles="1" noChangeArrowheads="1" noChangeShapeType="1" noTextEdit="1"/>
              </p:cNvSpPr>
              <p:nvPr/>
            </p:nvSpPr>
            <p:spPr>
              <a:xfrm>
                <a:off x="548508" y="4791611"/>
                <a:ext cx="8316347" cy="584775"/>
              </a:xfrm>
              <a:prstGeom prst="rect">
                <a:avLst/>
              </a:prstGeom>
              <a:blipFill>
                <a:blip r:embed="rId9"/>
                <a:stretch>
                  <a:fillRect b="-23404"/>
                </a:stretch>
              </a:blipFill>
            </p:spPr>
            <p:txBody>
              <a:bodyPr/>
              <a:lstStyle/>
              <a:p>
                <a:r>
                  <a:rPr lang="en-CO">
                    <a:noFill/>
                  </a:rPr>
                  <a:t> </a:t>
                </a:r>
              </a:p>
            </p:txBody>
          </p:sp>
        </mc:Fallback>
      </mc:AlternateContent>
    </p:spTree>
    <p:extLst>
      <p:ext uri="{BB962C8B-B14F-4D97-AF65-F5344CB8AC3E}">
        <p14:creationId xmlns:p14="http://schemas.microsoft.com/office/powerpoint/2010/main" val="2405275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72ED586-B619-F500-0D49-5654891CAC78}"/>
              </a:ext>
            </a:extLst>
          </p:cNvPr>
          <p:cNvSpPr>
            <a:spLocks noGrp="1"/>
          </p:cNvSpPr>
          <p:nvPr>
            <p:ph type="title"/>
          </p:nvPr>
        </p:nvSpPr>
        <p:spPr>
          <a:xfrm>
            <a:off x="838200" y="432031"/>
            <a:ext cx="10515600" cy="724190"/>
          </a:xfrm>
        </p:spPr>
        <p:txBody>
          <a:bodyPr>
            <a:normAutofit/>
          </a:bodyPr>
          <a:lstStyle/>
          <a:p>
            <a:pPr algn="ctr"/>
            <a:r>
              <a:rPr lang="en-CA" sz="4000" dirty="0">
                <a:latin typeface="Times New Roman" panose="02020603050405020304" pitchFamily="18" charset="0"/>
                <a:cs typeface="Times New Roman" panose="02020603050405020304" pitchFamily="18" charset="0"/>
              </a:rPr>
              <a:t>Connection with our proposed model</a:t>
            </a:r>
          </a:p>
        </p:txBody>
      </p:sp>
      <p:sp>
        <p:nvSpPr>
          <p:cNvPr id="4" name="Title 1">
            <a:extLst>
              <a:ext uri="{FF2B5EF4-FFF2-40B4-BE49-F238E27FC236}">
                <a16:creationId xmlns:a16="http://schemas.microsoft.com/office/drawing/2014/main" id="{AF607D07-15E4-A6C7-2A5D-9DE3E1E19194}"/>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8</a:t>
            </a:r>
          </a:p>
          <a:p>
            <a:pPr algn="r"/>
            <a:endParaRPr lang="en-CA" sz="1400" dirty="0">
              <a:latin typeface="Times New Roman" panose="02020603050405020304" pitchFamily="18" charset="0"/>
              <a:cs typeface="Times New Roman" panose="02020603050405020304" pitchFamily="18" charset="0"/>
            </a:endParaRPr>
          </a:p>
        </p:txBody>
      </p:sp>
      <p:pic>
        <p:nvPicPr>
          <p:cNvPr id="5" name="Picture 4" descr="A math equations on a white background&#10;&#10;Description automatically generated">
            <a:extLst>
              <a:ext uri="{FF2B5EF4-FFF2-40B4-BE49-F238E27FC236}">
                <a16:creationId xmlns:a16="http://schemas.microsoft.com/office/drawing/2014/main" id="{1BAC3837-A42A-598F-2ECD-16D9350BC3FD}"/>
              </a:ext>
            </a:extLst>
          </p:cNvPr>
          <p:cNvPicPr>
            <a:picLocks noChangeAspect="1"/>
          </p:cNvPicPr>
          <p:nvPr/>
        </p:nvPicPr>
        <p:blipFill rotWithShape="1">
          <a:blip r:embed="rId3"/>
          <a:srcRect b="62262"/>
          <a:stretch/>
        </p:blipFill>
        <p:spPr>
          <a:xfrm>
            <a:off x="838200" y="2983488"/>
            <a:ext cx="7772400" cy="1239074"/>
          </a:xfrm>
          <a:prstGeom prst="rect">
            <a:avLst/>
          </a:prstGeom>
        </p:spPr>
      </p:pic>
      <p:pic>
        <p:nvPicPr>
          <p:cNvPr id="10" name="Picture 9" descr="A black text on a white background&#10;&#10;Description automatically generated">
            <a:extLst>
              <a:ext uri="{FF2B5EF4-FFF2-40B4-BE49-F238E27FC236}">
                <a16:creationId xmlns:a16="http://schemas.microsoft.com/office/drawing/2014/main" id="{3FA74D5E-D54F-731C-465D-1503F79E2EEA}"/>
              </a:ext>
            </a:extLst>
          </p:cNvPr>
          <p:cNvPicPr>
            <a:picLocks noChangeAspect="1"/>
          </p:cNvPicPr>
          <p:nvPr/>
        </p:nvPicPr>
        <p:blipFill>
          <a:blip r:embed="rId4"/>
          <a:stretch>
            <a:fillRect/>
          </a:stretch>
        </p:blipFill>
        <p:spPr>
          <a:xfrm>
            <a:off x="669336" y="1601614"/>
            <a:ext cx="6155323" cy="936481"/>
          </a:xfrm>
          <a:prstGeom prst="rect">
            <a:avLst/>
          </a:prstGeom>
        </p:spPr>
      </p:pic>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B3E3212B-5F86-F316-E700-09F639EDF6A5}"/>
                  </a:ext>
                </a:extLst>
              </p14:cNvPr>
              <p14:cNvContentPartPr/>
              <p14:nvPr/>
            </p14:nvContentPartPr>
            <p14:xfrm>
              <a:off x="5930583" y="1871358"/>
              <a:ext cx="928800" cy="488160"/>
            </p14:xfrm>
          </p:contentPart>
        </mc:Choice>
        <mc:Fallback xmlns="">
          <p:pic>
            <p:nvPicPr>
              <p:cNvPr id="11" name="Ink 10">
                <a:extLst>
                  <a:ext uri="{FF2B5EF4-FFF2-40B4-BE49-F238E27FC236}">
                    <a16:creationId xmlns:a16="http://schemas.microsoft.com/office/drawing/2014/main" id="{B3E3212B-5F86-F316-E700-09F639EDF6A5}"/>
                  </a:ext>
                </a:extLst>
              </p:cNvPr>
              <p:cNvPicPr/>
              <p:nvPr/>
            </p:nvPicPr>
            <p:blipFill>
              <a:blip r:embed="rId6"/>
              <a:stretch>
                <a:fillRect/>
              </a:stretch>
            </p:blipFill>
            <p:spPr>
              <a:xfrm>
                <a:off x="5858943" y="1727358"/>
                <a:ext cx="1072440" cy="775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42D64165-E1FB-1F45-731E-CDF844F5802A}"/>
                  </a:ext>
                </a:extLst>
              </p14:cNvPr>
              <p14:cNvContentPartPr/>
              <p14:nvPr/>
            </p14:nvContentPartPr>
            <p14:xfrm>
              <a:off x="4057025" y="1796258"/>
              <a:ext cx="927000" cy="485640"/>
            </p14:xfrm>
          </p:contentPart>
        </mc:Choice>
        <mc:Fallback xmlns="">
          <p:pic>
            <p:nvPicPr>
              <p:cNvPr id="12" name="Ink 11">
                <a:extLst>
                  <a:ext uri="{FF2B5EF4-FFF2-40B4-BE49-F238E27FC236}">
                    <a16:creationId xmlns:a16="http://schemas.microsoft.com/office/drawing/2014/main" id="{42D64165-E1FB-1F45-731E-CDF844F5802A}"/>
                  </a:ext>
                </a:extLst>
              </p:cNvPr>
              <p:cNvPicPr/>
              <p:nvPr/>
            </p:nvPicPr>
            <p:blipFill>
              <a:blip r:embed="rId8"/>
              <a:stretch>
                <a:fillRect/>
              </a:stretch>
            </p:blipFill>
            <p:spPr>
              <a:xfrm>
                <a:off x="3985025" y="1652258"/>
                <a:ext cx="10706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C68EEFAD-4A5A-F0EB-9C56-49085F80B3D5}"/>
                  </a:ext>
                </a:extLst>
              </p14:cNvPr>
              <p14:cNvContentPartPr/>
              <p14:nvPr/>
            </p14:nvContentPartPr>
            <p14:xfrm>
              <a:off x="3593524" y="3376005"/>
              <a:ext cx="1858151" cy="485640"/>
            </p14:xfrm>
          </p:contentPart>
        </mc:Choice>
        <mc:Fallback xmlns="">
          <p:pic>
            <p:nvPicPr>
              <p:cNvPr id="13" name="Ink 12">
                <a:extLst>
                  <a:ext uri="{FF2B5EF4-FFF2-40B4-BE49-F238E27FC236}">
                    <a16:creationId xmlns:a16="http://schemas.microsoft.com/office/drawing/2014/main" id="{C68EEFAD-4A5A-F0EB-9C56-49085F80B3D5}"/>
                  </a:ext>
                </a:extLst>
              </p:cNvPr>
              <p:cNvPicPr/>
              <p:nvPr/>
            </p:nvPicPr>
            <p:blipFill>
              <a:blip r:embed="rId10"/>
              <a:stretch>
                <a:fillRect/>
              </a:stretch>
            </p:blipFill>
            <p:spPr>
              <a:xfrm>
                <a:off x="3521863" y="3232005"/>
                <a:ext cx="2001834"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E444FB8E-3D61-D611-8A97-A38A5C473121}"/>
                  </a:ext>
                </a:extLst>
              </p14:cNvPr>
              <p14:cNvContentPartPr/>
              <p14:nvPr/>
            </p14:nvContentPartPr>
            <p14:xfrm>
              <a:off x="6394982" y="3374745"/>
              <a:ext cx="2066111" cy="488160"/>
            </p14:xfrm>
          </p:contentPart>
        </mc:Choice>
        <mc:Fallback xmlns="">
          <p:pic>
            <p:nvPicPr>
              <p:cNvPr id="14" name="Ink 13">
                <a:extLst>
                  <a:ext uri="{FF2B5EF4-FFF2-40B4-BE49-F238E27FC236}">
                    <a16:creationId xmlns:a16="http://schemas.microsoft.com/office/drawing/2014/main" id="{E444FB8E-3D61-D611-8A97-A38A5C473121}"/>
                  </a:ext>
                </a:extLst>
              </p:cNvPr>
              <p:cNvPicPr/>
              <p:nvPr/>
            </p:nvPicPr>
            <p:blipFill>
              <a:blip r:embed="rId12"/>
              <a:stretch>
                <a:fillRect/>
              </a:stretch>
            </p:blipFill>
            <p:spPr>
              <a:xfrm>
                <a:off x="6322954" y="3230745"/>
                <a:ext cx="2209806" cy="775800"/>
              </a:xfrm>
              <a:prstGeom prst="rect">
                <a:avLst/>
              </a:prstGeom>
            </p:spPr>
          </p:pic>
        </mc:Fallback>
      </mc:AlternateContent>
    </p:spTree>
    <p:extLst>
      <p:ext uri="{BB962C8B-B14F-4D97-AF65-F5344CB8AC3E}">
        <p14:creationId xmlns:p14="http://schemas.microsoft.com/office/powerpoint/2010/main" val="507613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439311"/>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Number of Repaired and Damage Nodes</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5" name="Picture 4" descr="A diagram of a graph&#10;&#10;Description automatically generated with medium confidence">
            <a:extLst>
              <a:ext uri="{FF2B5EF4-FFF2-40B4-BE49-F238E27FC236}">
                <a16:creationId xmlns:a16="http://schemas.microsoft.com/office/drawing/2014/main" id="{DD6AA2CE-BDCF-5DA2-322B-9FD3568B1D15}"/>
              </a:ext>
            </a:extLst>
          </p:cNvPr>
          <p:cNvPicPr>
            <a:picLocks noChangeAspect="1"/>
          </p:cNvPicPr>
          <p:nvPr/>
        </p:nvPicPr>
        <p:blipFill>
          <a:blip r:embed="rId2"/>
          <a:stretch>
            <a:fillRect/>
          </a:stretch>
        </p:blipFill>
        <p:spPr>
          <a:xfrm>
            <a:off x="1748042" y="1931113"/>
            <a:ext cx="8111598" cy="4365514"/>
          </a:xfrm>
          <a:prstGeom prst="rect">
            <a:avLst/>
          </a:prstGeom>
        </p:spPr>
      </p:pic>
    </p:spTree>
    <p:extLst>
      <p:ext uri="{BB962C8B-B14F-4D97-AF65-F5344CB8AC3E}">
        <p14:creationId xmlns:p14="http://schemas.microsoft.com/office/powerpoint/2010/main" val="2171574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439311"/>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Number of Repaired and Damage Nodes</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5" name="Picture 4" descr="A diagram of a graph&#10;&#10;Description automatically generated with medium confidence">
            <a:extLst>
              <a:ext uri="{FF2B5EF4-FFF2-40B4-BE49-F238E27FC236}">
                <a16:creationId xmlns:a16="http://schemas.microsoft.com/office/drawing/2014/main" id="{DD6AA2CE-BDCF-5DA2-322B-9FD3568B1D15}"/>
              </a:ext>
            </a:extLst>
          </p:cNvPr>
          <p:cNvPicPr>
            <a:picLocks noChangeAspect="1"/>
          </p:cNvPicPr>
          <p:nvPr/>
        </p:nvPicPr>
        <p:blipFill rotWithShape="1">
          <a:blip r:embed="rId2"/>
          <a:srcRect l="58913" t="6327" r="2934" b="21117"/>
          <a:stretch/>
        </p:blipFill>
        <p:spPr>
          <a:xfrm>
            <a:off x="1297416" y="1571037"/>
            <a:ext cx="3630843" cy="3715925"/>
          </a:xfrm>
          <a:prstGeom prst="rect">
            <a:avLst/>
          </a:prstGeom>
        </p:spPr>
      </p:pic>
      <p:sp>
        <p:nvSpPr>
          <p:cNvPr id="4" name="Title 1">
            <a:extLst>
              <a:ext uri="{FF2B5EF4-FFF2-40B4-BE49-F238E27FC236}">
                <a16:creationId xmlns:a16="http://schemas.microsoft.com/office/drawing/2014/main" id="{78B01519-3E80-02E5-4443-56CDF21B1581}"/>
              </a:ext>
            </a:extLst>
          </p:cNvPr>
          <p:cNvSpPr txBox="1">
            <a:spLocks/>
          </p:cNvSpPr>
          <p:nvPr/>
        </p:nvSpPr>
        <p:spPr>
          <a:xfrm>
            <a:off x="534844" y="5150644"/>
            <a:ext cx="5854381" cy="1469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50000"/>
              </a:lnSpc>
            </a:pPr>
            <a:r>
              <a:rPr lang="en-US" sz="2000" dirty="0">
                <a:latin typeface="Times New Roman" panose="02020603050405020304" pitchFamily="18" charset="0"/>
                <a:cs typeface="Times New Roman" panose="02020603050405020304" pitchFamily="18" charset="0"/>
              </a:rPr>
              <a:t>This is the behavior of the repair and damage rates that we need to obtain the desired behavior for the model. </a:t>
            </a:r>
            <a:endParaRPr lang="en-CA"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1287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72ED586-B619-F500-0D49-5654891CAC78}"/>
              </a:ext>
            </a:extLst>
          </p:cNvPr>
          <p:cNvSpPr>
            <a:spLocks noGrp="1"/>
          </p:cNvSpPr>
          <p:nvPr>
            <p:ph type="title"/>
          </p:nvPr>
        </p:nvSpPr>
        <p:spPr>
          <a:xfrm>
            <a:off x="838200" y="326039"/>
            <a:ext cx="10515600" cy="724190"/>
          </a:xfrm>
        </p:spPr>
        <p:txBody>
          <a:bodyPr>
            <a:normAutofit fontScale="90000"/>
          </a:bodyPr>
          <a:lstStyle/>
          <a:p>
            <a:pPr algn="ctr"/>
            <a:r>
              <a:rPr lang="en-CA" sz="4000" dirty="0">
                <a:latin typeface="Times New Roman" panose="02020603050405020304" pitchFamily="18" charset="0"/>
                <a:cs typeface="Times New Roman" panose="02020603050405020304" pitchFamily="18" charset="0"/>
              </a:rPr>
              <a:t>Gompertz Law to model the exponential increment</a:t>
            </a:r>
          </a:p>
        </p:txBody>
      </p:sp>
      <p:sp>
        <p:nvSpPr>
          <p:cNvPr id="4" name="Title 1">
            <a:extLst>
              <a:ext uri="{FF2B5EF4-FFF2-40B4-BE49-F238E27FC236}">
                <a16:creationId xmlns:a16="http://schemas.microsoft.com/office/drawing/2014/main" id="{AF607D07-15E4-A6C7-2A5D-9DE3E1E19194}"/>
              </a:ext>
            </a:extLst>
          </p:cNvPr>
          <p:cNvSpPr txBox="1">
            <a:spLocks/>
          </p:cNvSpPr>
          <p:nvPr/>
        </p:nvSpPr>
        <p:spPr>
          <a:xfrm>
            <a:off x="7558117" y="6400955"/>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3</a:t>
            </a:r>
          </a:p>
          <a:p>
            <a:pPr algn="r"/>
            <a:endParaRPr lang="en-CA"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D901E42-CC8B-AA1B-6B96-47C20B1FC7AE}"/>
                  </a:ext>
                </a:extLst>
              </p:cNvPr>
              <p:cNvSpPr txBox="1"/>
              <p:nvPr/>
            </p:nvSpPr>
            <p:spPr>
              <a:xfrm>
                <a:off x="838200" y="1689568"/>
                <a:ext cx="3036376" cy="451086"/>
              </a:xfrm>
              <a:prstGeom prst="rect">
                <a:avLst/>
              </a:prstGeom>
              <a:noFill/>
            </p:spPr>
            <p:txBody>
              <a:bodyPr wrap="square" lIns="0" tIns="0" rIns="0" bIns="0" rtlCol="0">
                <a:spAutoFit/>
              </a:bodyPr>
              <a:lstStyle/>
              <a:p>
                <a14:m>
                  <m:oMath xmlns:m="http://schemas.openxmlformats.org/officeDocument/2006/math">
                    <m:r>
                      <a:rPr lang="en-US" sz="2800" i="1" smtClean="0">
                        <a:latin typeface="Cambria Math" panose="02040503050406030204" pitchFamily="18" charset="0"/>
                        <a:ea typeface="Cambria Math" panose="02040503050406030204" pitchFamily="18" charset="0"/>
                      </a:rPr>
                      <m:t>𝜇</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𝑡</m:t>
                        </m:r>
                      </m:e>
                    </m:d>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𝑅</m:t>
                        </m:r>
                      </m:e>
                      <m:sub>
                        <m:r>
                          <a:rPr lang="en-US" sz="2800" b="0" i="1" smtClean="0">
                            <a:latin typeface="Cambria Math" panose="02040503050406030204" pitchFamily="18" charset="0"/>
                            <a:ea typeface="Cambria Math" panose="02040503050406030204" pitchFamily="18" charset="0"/>
                          </a:rPr>
                          <m:t>0</m:t>
                        </m:r>
                      </m:sub>
                    </m:sSub>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𝑒</m:t>
                        </m:r>
                      </m:e>
                      <m:sup>
                        <m:r>
                          <a:rPr lang="en-US" sz="2800" b="0" i="1" smtClean="0">
                            <a:latin typeface="Cambria Math" panose="02040503050406030204" pitchFamily="18" charset="0"/>
                            <a:ea typeface="Cambria Math" panose="02040503050406030204" pitchFamily="18" charset="0"/>
                          </a:rPr>
                          <m:t>𝛽</m:t>
                        </m:r>
                        <m:r>
                          <a:rPr lang="en-US" sz="2800" b="0" i="1" smtClean="0">
                            <a:latin typeface="Cambria Math" panose="02040503050406030204" pitchFamily="18" charset="0"/>
                            <a:ea typeface="Cambria Math" panose="02040503050406030204" pitchFamily="18" charset="0"/>
                          </a:rPr>
                          <m:t>𝑡</m:t>
                        </m:r>
                      </m:sup>
                    </m:sSup>
                  </m:oMath>
                </a14:m>
                <a:r>
                  <a:rPr lang="en-US" sz="2800" dirty="0">
                    <a:latin typeface="Times New Roman" panose="02020603050405020304" pitchFamily="18" charset="0"/>
                    <a:cs typeface="Times New Roman" panose="02020603050405020304" pitchFamily="18" charset="0"/>
                  </a:rPr>
                  <a:t> + A</a:t>
                </a:r>
              </a:p>
            </p:txBody>
          </p:sp>
        </mc:Choice>
        <mc:Fallback xmlns="">
          <p:sp>
            <p:nvSpPr>
              <p:cNvPr id="5" name="TextBox 4">
                <a:extLst>
                  <a:ext uri="{FF2B5EF4-FFF2-40B4-BE49-F238E27FC236}">
                    <a16:creationId xmlns:a16="http://schemas.microsoft.com/office/drawing/2014/main" id="{8D901E42-CC8B-AA1B-6B96-47C20B1FC7AE}"/>
                  </a:ext>
                </a:extLst>
              </p:cNvPr>
              <p:cNvSpPr txBox="1">
                <a:spLocks noRot="1" noChangeAspect="1" noMove="1" noResize="1" noEditPoints="1" noAdjustHandles="1" noChangeArrowheads="1" noChangeShapeType="1" noTextEdit="1"/>
              </p:cNvSpPr>
              <p:nvPr/>
            </p:nvSpPr>
            <p:spPr>
              <a:xfrm>
                <a:off x="838200" y="1689568"/>
                <a:ext cx="3036376" cy="451086"/>
              </a:xfrm>
              <a:prstGeom prst="rect">
                <a:avLst/>
              </a:prstGeom>
              <a:blipFill>
                <a:blip r:embed="rId3"/>
                <a:stretch>
                  <a:fillRect l="-4167" t="-16216" b="-48649"/>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2799BE7C-725B-E1DC-D483-8F664630BCB9}"/>
              </a:ext>
            </a:extLst>
          </p:cNvPr>
          <p:cNvSpPr/>
          <p:nvPr/>
        </p:nvSpPr>
        <p:spPr>
          <a:xfrm>
            <a:off x="728420" y="1689568"/>
            <a:ext cx="2867187" cy="66617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33144646-F092-6EB2-AEA8-87EB10F2301E}"/>
              </a:ext>
            </a:extLst>
          </p:cNvPr>
          <p:cNvSpPr txBox="1">
            <a:spLocks/>
          </p:cNvSpPr>
          <p:nvPr/>
        </p:nvSpPr>
        <p:spPr>
          <a:xfrm>
            <a:off x="6354306" y="1619322"/>
            <a:ext cx="4850490"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2000" dirty="0">
                <a:latin typeface="Times New Roman" panose="02020603050405020304" pitchFamily="18" charset="0"/>
                <a:cs typeface="Times New Roman" panose="02020603050405020304" pitchFamily="18" charset="0"/>
              </a:rPr>
              <a:t>Exponential model to explain the exponential increment of mortality with age</a:t>
            </a:r>
          </a:p>
          <a:p>
            <a:pPr algn="r"/>
            <a:endParaRPr lang="en-CA" sz="2000" dirty="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0318BE3D-CC08-D90A-C63A-F6FC886D3BDE}"/>
              </a:ext>
            </a:extLst>
          </p:cNvPr>
          <p:cNvSpPr txBox="1">
            <a:spLocks/>
          </p:cNvSpPr>
          <p:nvPr/>
        </p:nvSpPr>
        <p:spPr>
          <a:xfrm>
            <a:off x="588935" y="2589355"/>
            <a:ext cx="3146156"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CA" sz="2000" dirty="0">
                <a:latin typeface="Times New Roman" panose="02020603050405020304" pitchFamily="18" charset="0"/>
                <a:cs typeface="Times New Roman" panose="02020603050405020304" pitchFamily="18" charset="0"/>
              </a:rPr>
              <a:t>Sum of age dependent term and age independent term</a:t>
            </a:r>
          </a:p>
          <a:p>
            <a:pPr algn="r"/>
            <a:endParaRPr lang="en-CA" sz="2000" dirty="0">
              <a:latin typeface="Times New Roman" panose="02020603050405020304" pitchFamily="18" charset="0"/>
              <a:cs typeface="Times New Roman" panose="02020603050405020304" pitchFamily="18" charset="0"/>
            </a:endParaRPr>
          </a:p>
        </p:txBody>
      </p:sp>
      <p:sp>
        <p:nvSpPr>
          <p:cNvPr id="16" name="Title 1">
            <a:extLst>
              <a:ext uri="{FF2B5EF4-FFF2-40B4-BE49-F238E27FC236}">
                <a16:creationId xmlns:a16="http://schemas.microsoft.com/office/drawing/2014/main" id="{96228BA2-76CD-B276-E4F3-8BA65C7DF6EF}"/>
              </a:ext>
            </a:extLst>
          </p:cNvPr>
          <p:cNvSpPr txBox="1">
            <a:spLocks/>
          </p:cNvSpPr>
          <p:nvPr/>
        </p:nvSpPr>
        <p:spPr>
          <a:xfrm>
            <a:off x="728420" y="3945940"/>
            <a:ext cx="3146156"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endParaRPr lang="en-CA"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38150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439311"/>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Number of Repaired and Damage Nodes</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5" name="Picture 4" descr="A diagram of a graph&#10;&#10;Description automatically generated with medium confidence">
            <a:extLst>
              <a:ext uri="{FF2B5EF4-FFF2-40B4-BE49-F238E27FC236}">
                <a16:creationId xmlns:a16="http://schemas.microsoft.com/office/drawing/2014/main" id="{DD6AA2CE-BDCF-5DA2-322B-9FD3568B1D15}"/>
              </a:ext>
            </a:extLst>
          </p:cNvPr>
          <p:cNvPicPr>
            <a:picLocks noChangeAspect="1"/>
          </p:cNvPicPr>
          <p:nvPr/>
        </p:nvPicPr>
        <p:blipFill rotWithShape="1">
          <a:blip r:embed="rId2"/>
          <a:srcRect l="58913" t="6327" r="2934" b="21117"/>
          <a:stretch/>
        </p:blipFill>
        <p:spPr>
          <a:xfrm>
            <a:off x="1297416" y="1571037"/>
            <a:ext cx="3630843" cy="3715925"/>
          </a:xfrm>
          <a:prstGeom prst="rect">
            <a:avLst/>
          </a:prstGeom>
        </p:spPr>
      </p:pic>
      <p:sp>
        <p:nvSpPr>
          <p:cNvPr id="4" name="Title 1">
            <a:extLst>
              <a:ext uri="{FF2B5EF4-FFF2-40B4-BE49-F238E27FC236}">
                <a16:creationId xmlns:a16="http://schemas.microsoft.com/office/drawing/2014/main" id="{78B01519-3E80-02E5-4443-56CDF21B1581}"/>
              </a:ext>
            </a:extLst>
          </p:cNvPr>
          <p:cNvSpPr txBox="1">
            <a:spLocks/>
          </p:cNvSpPr>
          <p:nvPr/>
        </p:nvSpPr>
        <p:spPr>
          <a:xfrm>
            <a:off x="534844" y="5150644"/>
            <a:ext cx="5854381" cy="1469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50000"/>
              </a:lnSpc>
            </a:pPr>
            <a:r>
              <a:rPr lang="en-US" sz="2000" dirty="0">
                <a:latin typeface="Times New Roman" panose="02020603050405020304" pitchFamily="18" charset="0"/>
                <a:cs typeface="Times New Roman" panose="02020603050405020304" pitchFamily="18" charset="0"/>
              </a:rPr>
              <a:t>This is the behavior of the repair and damage rates that we need to obtain the desired behavior for the model. </a:t>
            </a:r>
            <a:endParaRPr lang="en-CA" sz="2000" dirty="0">
              <a:latin typeface="Times New Roman" panose="02020603050405020304" pitchFamily="18" charset="0"/>
              <a:cs typeface="Times New Roman" panose="02020603050405020304" pitchFamily="18" charset="0"/>
            </a:endParaRPr>
          </a:p>
        </p:txBody>
      </p:sp>
      <p:pic>
        <p:nvPicPr>
          <p:cNvPr id="7" name="Picture 6" descr="A graph showing a red line and a green line&#10;&#10;Description automatically generated">
            <a:extLst>
              <a:ext uri="{FF2B5EF4-FFF2-40B4-BE49-F238E27FC236}">
                <a16:creationId xmlns:a16="http://schemas.microsoft.com/office/drawing/2014/main" id="{23C59B40-01FE-10AE-16D1-F489C6C570B1}"/>
              </a:ext>
            </a:extLst>
          </p:cNvPr>
          <p:cNvPicPr>
            <a:picLocks noChangeAspect="1"/>
          </p:cNvPicPr>
          <p:nvPr/>
        </p:nvPicPr>
        <p:blipFill rotWithShape="1">
          <a:blip r:embed="rId3"/>
          <a:srcRect l="2713" t="5553" r="8525"/>
          <a:stretch/>
        </p:blipFill>
        <p:spPr>
          <a:xfrm>
            <a:off x="6850352" y="1571037"/>
            <a:ext cx="4656328" cy="3715925"/>
          </a:xfrm>
          <a:prstGeom prst="rect">
            <a:avLst/>
          </a:prstGeom>
        </p:spPr>
      </p:pic>
    </p:spTree>
    <p:extLst>
      <p:ext uri="{BB962C8B-B14F-4D97-AF65-F5344CB8AC3E}">
        <p14:creationId xmlns:p14="http://schemas.microsoft.com/office/powerpoint/2010/main" val="2807029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439311"/>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Number of Repaired and Damage Nodes</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78B01519-3E80-02E5-4443-56CDF21B1581}"/>
              </a:ext>
            </a:extLst>
          </p:cNvPr>
          <p:cNvSpPr txBox="1">
            <a:spLocks/>
          </p:cNvSpPr>
          <p:nvPr/>
        </p:nvSpPr>
        <p:spPr>
          <a:xfrm>
            <a:off x="500120" y="5340610"/>
            <a:ext cx="5854381" cy="1469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50000"/>
              </a:lnSpc>
            </a:pPr>
            <a:r>
              <a:rPr lang="en-US" sz="2000" dirty="0">
                <a:latin typeface="Times New Roman" panose="02020603050405020304" pitchFamily="18" charset="0"/>
                <a:cs typeface="Times New Roman" panose="02020603050405020304" pitchFamily="18" charset="0"/>
              </a:rPr>
              <a:t>This is the behavior of the repair and damage rates that we need to obtain the desired behavior for the model. </a:t>
            </a:r>
            <a:endParaRPr lang="en-CA" sz="2000" dirty="0">
              <a:latin typeface="Times New Roman" panose="02020603050405020304" pitchFamily="18" charset="0"/>
              <a:cs typeface="Times New Roman" panose="02020603050405020304" pitchFamily="18" charset="0"/>
            </a:endParaRPr>
          </a:p>
        </p:txBody>
      </p:sp>
      <p:pic>
        <p:nvPicPr>
          <p:cNvPr id="2" name="Picture 1" descr="A math equations on a white background&#10;&#10;Description automatically generated">
            <a:extLst>
              <a:ext uri="{FF2B5EF4-FFF2-40B4-BE49-F238E27FC236}">
                <a16:creationId xmlns:a16="http://schemas.microsoft.com/office/drawing/2014/main" id="{76F0BDE8-F115-4E18-2E73-BC2685D800E8}"/>
              </a:ext>
            </a:extLst>
          </p:cNvPr>
          <p:cNvPicPr>
            <a:picLocks noChangeAspect="1"/>
          </p:cNvPicPr>
          <p:nvPr/>
        </p:nvPicPr>
        <p:blipFill rotWithShape="1">
          <a:blip r:embed="rId2"/>
          <a:srcRect l="35560" t="10473" r="38805" b="71453"/>
          <a:stretch/>
        </p:blipFill>
        <p:spPr>
          <a:xfrm>
            <a:off x="7830168" y="1960183"/>
            <a:ext cx="1996943" cy="594772"/>
          </a:xfrm>
          <a:prstGeom prst="rect">
            <a:avLst/>
          </a:prstGeom>
        </p:spPr>
      </p:pic>
      <p:pic>
        <p:nvPicPr>
          <p:cNvPr id="8" name="Picture 7" descr="A graph showing a red line and a green line&#10;&#10;Description automatically generated">
            <a:extLst>
              <a:ext uri="{FF2B5EF4-FFF2-40B4-BE49-F238E27FC236}">
                <a16:creationId xmlns:a16="http://schemas.microsoft.com/office/drawing/2014/main" id="{4C228B8B-FA9D-28ED-1175-50392107E796}"/>
              </a:ext>
            </a:extLst>
          </p:cNvPr>
          <p:cNvPicPr>
            <a:picLocks noChangeAspect="1"/>
          </p:cNvPicPr>
          <p:nvPr/>
        </p:nvPicPr>
        <p:blipFill rotWithShape="1">
          <a:blip r:embed="rId3"/>
          <a:srcRect l="2713" t="5553" r="8525"/>
          <a:stretch/>
        </p:blipFill>
        <p:spPr>
          <a:xfrm>
            <a:off x="602362" y="1401723"/>
            <a:ext cx="5402969" cy="4311773"/>
          </a:xfrm>
          <a:prstGeom prst="rect">
            <a:avLst/>
          </a:prstGeom>
        </p:spPr>
      </p:pic>
      <p:pic>
        <p:nvPicPr>
          <p:cNvPr id="9" name="Picture 8" descr="A math equations on a white background&#10;&#10;Description automatically generated">
            <a:extLst>
              <a:ext uri="{FF2B5EF4-FFF2-40B4-BE49-F238E27FC236}">
                <a16:creationId xmlns:a16="http://schemas.microsoft.com/office/drawing/2014/main" id="{D9E927D7-FE81-C104-13B0-791C81E1D526}"/>
              </a:ext>
            </a:extLst>
          </p:cNvPr>
          <p:cNvPicPr>
            <a:picLocks noChangeAspect="1"/>
          </p:cNvPicPr>
          <p:nvPr/>
        </p:nvPicPr>
        <p:blipFill rotWithShape="1">
          <a:blip r:embed="rId2"/>
          <a:srcRect l="72374" t="9192" b="71995"/>
          <a:stretch/>
        </p:blipFill>
        <p:spPr>
          <a:xfrm>
            <a:off x="7863404" y="2938908"/>
            <a:ext cx="1851997" cy="532786"/>
          </a:xfrm>
          <a:prstGeom prst="rect">
            <a:avLst/>
          </a:prstGeom>
        </p:spPr>
      </p:pic>
      <p:pic>
        <p:nvPicPr>
          <p:cNvPr id="10" name="Picture 9" descr="A black text on a white background&#10;&#10;Description automatically generated">
            <a:extLst>
              <a:ext uri="{FF2B5EF4-FFF2-40B4-BE49-F238E27FC236}">
                <a16:creationId xmlns:a16="http://schemas.microsoft.com/office/drawing/2014/main" id="{19F9D3F3-2360-4B7E-DA81-B7CB2FDF5E1B}"/>
              </a:ext>
            </a:extLst>
          </p:cNvPr>
          <p:cNvPicPr>
            <a:picLocks noChangeAspect="1"/>
          </p:cNvPicPr>
          <p:nvPr/>
        </p:nvPicPr>
        <p:blipFill rotWithShape="1">
          <a:blip r:embed="rId4"/>
          <a:srcRect l="54356" r="28344"/>
          <a:stretch/>
        </p:blipFill>
        <p:spPr>
          <a:xfrm>
            <a:off x="6543554" y="1895473"/>
            <a:ext cx="823476" cy="724191"/>
          </a:xfrm>
          <a:prstGeom prst="rect">
            <a:avLst/>
          </a:prstGeom>
        </p:spPr>
      </p:pic>
      <p:pic>
        <p:nvPicPr>
          <p:cNvPr id="11" name="Picture 10" descr="A black text on a white background&#10;&#10;Description automatically generated">
            <a:extLst>
              <a:ext uri="{FF2B5EF4-FFF2-40B4-BE49-F238E27FC236}">
                <a16:creationId xmlns:a16="http://schemas.microsoft.com/office/drawing/2014/main" id="{B7711C63-113C-786C-193A-9513EE2530AB}"/>
              </a:ext>
            </a:extLst>
          </p:cNvPr>
          <p:cNvPicPr>
            <a:picLocks noChangeAspect="1"/>
          </p:cNvPicPr>
          <p:nvPr/>
        </p:nvPicPr>
        <p:blipFill rotWithShape="1">
          <a:blip r:embed="rId4"/>
          <a:srcRect l="84840"/>
          <a:stretch/>
        </p:blipFill>
        <p:spPr>
          <a:xfrm>
            <a:off x="6543554" y="2809995"/>
            <a:ext cx="719456" cy="722028"/>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4C7FFC7-4962-3E42-81D2-B30841F618C2}"/>
                  </a:ext>
                </a:extLst>
              </p:cNvPr>
              <p:cNvSpPr txBox="1"/>
              <p:nvPr/>
            </p:nvSpPr>
            <p:spPr>
              <a:xfrm>
                <a:off x="7413328" y="2072902"/>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CO" sz="2400" dirty="0"/>
              </a:p>
            </p:txBody>
          </p:sp>
        </mc:Choice>
        <mc:Fallback xmlns="">
          <p:sp>
            <p:nvSpPr>
              <p:cNvPr id="13" name="TextBox 12">
                <a:extLst>
                  <a:ext uri="{FF2B5EF4-FFF2-40B4-BE49-F238E27FC236}">
                    <a16:creationId xmlns:a16="http://schemas.microsoft.com/office/drawing/2014/main" id="{B4C7FFC7-4962-3E42-81D2-B30841F618C2}"/>
                  </a:ext>
                </a:extLst>
              </p:cNvPr>
              <p:cNvSpPr txBox="1">
                <a:spLocks noRot="1" noChangeAspect="1" noMove="1" noResize="1" noEditPoints="1" noAdjustHandles="1" noChangeArrowheads="1" noChangeShapeType="1" noTextEdit="1"/>
              </p:cNvSpPr>
              <p:nvPr/>
            </p:nvSpPr>
            <p:spPr>
              <a:xfrm>
                <a:off x="7413328" y="2072902"/>
                <a:ext cx="298159" cy="369332"/>
              </a:xfrm>
              <a:prstGeom prst="rect">
                <a:avLst/>
              </a:prstGeom>
              <a:blipFill>
                <a:blip r:embed="rId5"/>
                <a:stretch>
                  <a:fillRect l="-8000" r="-8000"/>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1FC2026-3112-EEE8-E665-0DAC7810777B}"/>
                  </a:ext>
                </a:extLst>
              </p:cNvPr>
              <p:cNvSpPr txBox="1"/>
              <p:nvPr/>
            </p:nvSpPr>
            <p:spPr>
              <a:xfrm>
                <a:off x="7424157" y="3020635"/>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CO" sz="2400" dirty="0"/>
              </a:p>
            </p:txBody>
          </p:sp>
        </mc:Choice>
        <mc:Fallback xmlns="">
          <p:sp>
            <p:nvSpPr>
              <p:cNvPr id="14" name="TextBox 13">
                <a:extLst>
                  <a:ext uri="{FF2B5EF4-FFF2-40B4-BE49-F238E27FC236}">
                    <a16:creationId xmlns:a16="http://schemas.microsoft.com/office/drawing/2014/main" id="{81FC2026-3112-EEE8-E665-0DAC7810777B}"/>
                  </a:ext>
                </a:extLst>
              </p:cNvPr>
              <p:cNvSpPr txBox="1">
                <a:spLocks noRot="1" noChangeAspect="1" noMove="1" noResize="1" noEditPoints="1" noAdjustHandles="1" noChangeArrowheads="1" noChangeShapeType="1" noTextEdit="1"/>
              </p:cNvSpPr>
              <p:nvPr/>
            </p:nvSpPr>
            <p:spPr>
              <a:xfrm>
                <a:off x="7424157" y="3020635"/>
                <a:ext cx="298159" cy="369332"/>
              </a:xfrm>
              <a:prstGeom prst="rect">
                <a:avLst/>
              </a:prstGeom>
              <a:blipFill>
                <a:blip r:embed="rId6"/>
                <a:stretch>
                  <a:fillRect l="-8000" r="-8000"/>
                </a:stretch>
              </a:blipFill>
            </p:spPr>
            <p:txBody>
              <a:bodyPr/>
              <a:lstStyle/>
              <a:p>
                <a:r>
                  <a:rPr lang="en-CO">
                    <a:noFill/>
                  </a:rPr>
                  <a:t> </a:t>
                </a:r>
              </a:p>
            </p:txBody>
          </p:sp>
        </mc:Fallback>
      </mc:AlternateContent>
      <p:sp>
        <p:nvSpPr>
          <p:cNvPr id="15" name="Title 1">
            <a:extLst>
              <a:ext uri="{FF2B5EF4-FFF2-40B4-BE49-F238E27FC236}">
                <a16:creationId xmlns:a16="http://schemas.microsoft.com/office/drawing/2014/main" id="{13218DAE-5451-7B93-54D0-ABA8D3AD9C0C}"/>
              </a:ext>
            </a:extLst>
          </p:cNvPr>
          <p:cNvSpPr txBox="1">
            <a:spLocks/>
          </p:cNvSpPr>
          <p:nvPr/>
        </p:nvSpPr>
        <p:spPr>
          <a:xfrm>
            <a:off x="9715401" y="1960183"/>
            <a:ext cx="1851998"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000" b="1" dirty="0">
                <a:solidFill>
                  <a:srgbClr val="FF0000"/>
                </a:solidFill>
                <a:latin typeface="Times New Roman" panose="02020603050405020304" pitchFamily="18" charset="0"/>
                <a:cs typeface="Times New Roman" panose="02020603050405020304" pitchFamily="18" charset="0"/>
              </a:rPr>
              <a:t>Damage rate function</a:t>
            </a:r>
            <a:endParaRPr lang="en-CA" sz="2000" b="1" dirty="0">
              <a:solidFill>
                <a:srgbClr val="FF0000"/>
              </a:solidFill>
              <a:latin typeface="Times New Roman" panose="02020603050405020304" pitchFamily="18" charset="0"/>
              <a:cs typeface="Times New Roman" panose="02020603050405020304" pitchFamily="18" charset="0"/>
            </a:endParaRPr>
          </a:p>
          <a:p>
            <a:pPr algn="r"/>
            <a:endParaRPr lang="en-CA" sz="2000" b="1" dirty="0">
              <a:solidFill>
                <a:srgbClr val="FF0000"/>
              </a:solidFill>
              <a:latin typeface="Times New Roman" panose="02020603050405020304" pitchFamily="18" charset="0"/>
              <a:cs typeface="Times New Roman" panose="02020603050405020304" pitchFamily="18" charset="0"/>
            </a:endParaRPr>
          </a:p>
        </p:txBody>
      </p:sp>
      <p:sp>
        <p:nvSpPr>
          <p:cNvPr id="16" name="Title 1">
            <a:extLst>
              <a:ext uri="{FF2B5EF4-FFF2-40B4-BE49-F238E27FC236}">
                <a16:creationId xmlns:a16="http://schemas.microsoft.com/office/drawing/2014/main" id="{AA1B16C1-B29E-80DB-0D44-4B1478B9D91A}"/>
              </a:ext>
            </a:extLst>
          </p:cNvPr>
          <p:cNvSpPr txBox="1">
            <a:spLocks/>
          </p:cNvSpPr>
          <p:nvPr/>
        </p:nvSpPr>
        <p:spPr>
          <a:xfrm>
            <a:off x="9737640" y="3020635"/>
            <a:ext cx="1851998" cy="9515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000" b="1" dirty="0">
                <a:solidFill>
                  <a:srgbClr val="FF0000"/>
                </a:solidFill>
                <a:latin typeface="Times New Roman" panose="02020603050405020304" pitchFamily="18" charset="0"/>
                <a:cs typeface="Times New Roman" panose="02020603050405020304" pitchFamily="18" charset="0"/>
              </a:rPr>
              <a:t>Repair rate function</a:t>
            </a:r>
            <a:endParaRPr lang="en-CA" sz="2000" b="1" dirty="0">
              <a:solidFill>
                <a:srgbClr val="FF0000"/>
              </a:solidFill>
              <a:latin typeface="Times New Roman" panose="02020603050405020304" pitchFamily="18" charset="0"/>
              <a:cs typeface="Times New Roman" panose="02020603050405020304" pitchFamily="18" charset="0"/>
            </a:endParaRPr>
          </a:p>
          <a:p>
            <a:pPr algn="r"/>
            <a:endParaRPr lang="en-CA" sz="20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1905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439311"/>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Guesses for the parameters</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2" name="Picture 1" descr="A math equations on a white background&#10;&#10;Description automatically generated">
            <a:extLst>
              <a:ext uri="{FF2B5EF4-FFF2-40B4-BE49-F238E27FC236}">
                <a16:creationId xmlns:a16="http://schemas.microsoft.com/office/drawing/2014/main" id="{76F0BDE8-F115-4E18-2E73-BC2685D800E8}"/>
              </a:ext>
            </a:extLst>
          </p:cNvPr>
          <p:cNvPicPr>
            <a:picLocks noChangeAspect="1"/>
          </p:cNvPicPr>
          <p:nvPr/>
        </p:nvPicPr>
        <p:blipFill rotWithShape="1">
          <a:blip r:embed="rId2"/>
          <a:srcRect l="35560" t="10473" r="38805" b="71453"/>
          <a:stretch/>
        </p:blipFill>
        <p:spPr>
          <a:xfrm>
            <a:off x="2112275" y="2360714"/>
            <a:ext cx="1996943" cy="594772"/>
          </a:xfrm>
          <a:prstGeom prst="rect">
            <a:avLst/>
          </a:prstGeom>
        </p:spPr>
      </p:pic>
      <p:pic>
        <p:nvPicPr>
          <p:cNvPr id="9" name="Picture 8" descr="A math equations on a white background&#10;&#10;Description automatically generated">
            <a:extLst>
              <a:ext uri="{FF2B5EF4-FFF2-40B4-BE49-F238E27FC236}">
                <a16:creationId xmlns:a16="http://schemas.microsoft.com/office/drawing/2014/main" id="{D9E927D7-FE81-C104-13B0-791C81E1D526}"/>
              </a:ext>
            </a:extLst>
          </p:cNvPr>
          <p:cNvPicPr>
            <a:picLocks noChangeAspect="1"/>
          </p:cNvPicPr>
          <p:nvPr/>
        </p:nvPicPr>
        <p:blipFill rotWithShape="1">
          <a:blip r:embed="rId2"/>
          <a:srcRect l="72374" t="9192" b="71995"/>
          <a:stretch/>
        </p:blipFill>
        <p:spPr>
          <a:xfrm>
            <a:off x="2145511" y="3339439"/>
            <a:ext cx="1851997" cy="532786"/>
          </a:xfrm>
          <a:prstGeom prst="rect">
            <a:avLst/>
          </a:prstGeom>
        </p:spPr>
      </p:pic>
      <p:pic>
        <p:nvPicPr>
          <p:cNvPr id="10" name="Picture 9" descr="A black text on a white background&#10;&#10;Description automatically generated">
            <a:extLst>
              <a:ext uri="{FF2B5EF4-FFF2-40B4-BE49-F238E27FC236}">
                <a16:creationId xmlns:a16="http://schemas.microsoft.com/office/drawing/2014/main" id="{19F9D3F3-2360-4B7E-DA81-B7CB2FDF5E1B}"/>
              </a:ext>
            </a:extLst>
          </p:cNvPr>
          <p:cNvPicPr>
            <a:picLocks noChangeAspect="1"/>
          </p:cNvPicPr>
          <p:nvPr/>
        </p:nvPicPr>
        <p:blipFill rotWithShape="1">
          <a:blip r:embed="rId3"/>
          <a:srcRect l="54356" r="28344"/>
          <a:stretch/>
        </p:blipFill>
        <p:spPr>
          <a:xfrm>
            <a:off x="825661" y="2296004"/>
            <a:ext cx="823476" cy="724191"/>
          </a:xfrm>
          <a:prstGeom prst="rect">
            <a:avLst/>
          </a:prstGeom>
        </p:spPr>
      </p:pic>
      <p:pic>
        <p:nvPicPr>
          <p:cNvPr id="11" name="Picture 10" descr="A black text on a white background&#10;&#10;Description automatically generated">
            <a:extLst>
              <a:ext uri="{FF2B5EF4-FFF2-40B4-BE49-F238E27FC236}">
                <a16:creationId xmlns:a16="http://schemas.microsoft.com/office/drawing/2014/main" id="{B7711C63-113C-786C-193A-9513EE2530AB}"/>
              </a:ext>
            </a:extLst>
          </p:cNvPr>
          <p:cNvPicPr>
            <a:picLocks noChangeAspect="1"/>
          </p:cNvPicPr>
          <p:nvPr/>
        </p:nvPicPr>
        <p:blipFill rotWithShape="1">
          <a:blip r:embed="rId3"/>
          <a:srcRect l="84840"/>
          <a:stretch/>
        </p:blipFill>
        <p:spPr>
          <a:xfrm>
            <a:off x="825661" y="3210526"/>
            <a:ext cx="719456" cy="722028"/>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4C7FFC7-4962-3E42-81D2-B30841F618C2}"/>
                  </a:ext>
                </a:extLst>
              </p:cNvPr>
              <p:cNvSpPr txBox="1"/>
              <p:nvPr/>
            </p:nvSpPr>
            <p:spPr>
              <a:xfrm>
                <a:off x="1695435" y="2473433"/>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CO" sz="2400" dirty="0"/>
              </a:p>
            </p:txBody>
          </p:sp>
        </mc:Choice>
        <mc:Fallback xmlns="">
          <p:sp>
            <p:nvSpPr>
              <p:cNvPr id="13" name="TextBox 12">
                <a:extLst>
                  <a:ext uri="{FF2B5EF4-FFF2-40B4-BE49-F238E27FC236}">
                    <a16:creationId xmlns:a16="http://schemas.microsoft.com/office/drawing/2014/main" id="{B4C7FFC7-4962-3E42-81D2-B30841F618C2}"/>
                  </a:ext>
                </a:extLst>
              </p:cNvPr>
              <p:cNvSpPr txBox="1">
                <a:spLocks noRot="1" noChangeAspect="1" noMove="1" noResize="1" noEditPoints="1" noAdjustHandles="1" noChangeArrowheads="1" noChangeShapeType="1" noTextEdit="1"/>
              </p:cNvSpPr>
              <p:nvPr/>
            </p:nvSpPr>
            <p:spPr>
              <a:xfrm>
                <a:off x="1695435" y="2473433"/>
                <a:ext cx="298159" cy="369332"/>
              </a:xfrm>
              <a:prstGeom prst="rect">
                <a:avLst/>
              </a:prstGeom>
              <a:blipFill>
                <a:blip r:embed="rId4"/>
                <a:stretch>
                  <a:fillRect l="-8333" r="-12500"/>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1FC2026-3112-EEE8-E665-0DAC7810777B}"/>
                  </a:ext>
                </a:extLst>
              </p:cNvPr>
              <p:cNvSpPr txBox="1"/>
              <p:nvPr/>
            </p:nvSpPr>
            <p:spPr>
              <a:xfrm>
                <a:off x="1706264" y="3421166"/>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CO" sz="2400" dirty="0"/>
              </a:p>
            </p:txBody>
          </p:sp>
        </mc:Choice>
        <mc:Fallback xmlns="">
          <p:sp>
            <p:nvSpPr>
              <p:cNvPr id="14" name="TextBox 13">
                <a:extLst>
                  <a:ext uri="{FF2B5EF4-FFF2-40B4-BE49-F238E27FC236}">
                    <a16:creationId xmlns:a16="http://schemas.microsoft.com/office/drawing/2014/main" id="{81FC2026-3112-EEE8-E665-0DAC7810777B}"/>
                  </a:ext>
                </a:extLst>
              </p:cNvPr>
              <p:cNvSpPr txBox="1">
                <a:spLocks noRot="1" noChangeAspect="1" noMove="1" noResize="1" noEditPoints="1" noAdjustHandles="1" noChangeArrowheads="1" noChangeShapeType="1" noTextEdit="1"/>
              </p:cNvSpPr>
              <p:nvPr/>
            </p:nvSpPr>
            <p:spPr>
              <a:xfrm>
                <a:off x="1706264" y="3421166"/>
                <a:ext cx="298159" cy="369332"/>
              </a:xfrm>
              <a:prstGeom prst="rect">
                <a:avLst/>
              </a:prstGeom>
              <a:blipFill>
                <a:blip r:embed="rId4"/>
                <a:stretch>
                  <a:fillRect l="-8333" r="-12500"/>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7670FB8-A33D-01DC-690F-5B262121C230}"/>
                  </a:ext>
                </a:extLst>
              </p:cNvPr>
              <p:cNvSpPr txBox="1"/>
              <p:nvPr/>
            </p:nvSpPr>
            <p:spPr>
              <a:xfrm>
                <a:off x="4305064" y="2473433"/>
                <a:ext cx="5551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O"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m:t>
                      </m:r>
                    </m:oMath>
                  </m:oMathPara>
                </a14:m>
                <a:endParaRPr lang="en-CO" sz="2400" dirty="0"/>
              </a:p>
            </p:txBody>
          </p:sp>
        </mc:Choice>
        <mc:Fallback xmlns="">
          <p:sp>
            <p:nvSpPr>
              <p:cNvPr id="3" name="TextBox 2">
                <a:extLst>
                  <a:ext uri="{FF2B5EF4-FFF2-40B4-BE49-F238E27FC236}">
                    <a16:creationId xmlns:a16="http://schemas.microsoft.com/office/drawing/2014/main" id="{47670FB8-A33D-01DC-690F-5B262121C230}"/>
                  </a:ext>
                </a:extLst>
              </p:cNvPr>
              <p:cNvSpPr txBox="1">
                <a:spLocks noRot="1" noChangeAspect="1" noMove="1" noResize="1" noEditPoints="1" noAdjustHandles="1" noChangeArrowheads="1" noChangeShapeType="1" noTextEdit="1"/>
              </p:cNvSpPr>
              <p:nvPr/>
            </p:nvSpPr>
            <p:spPr>
              <a:xfrm>
                <a:off x="4305064" y="2473433"/>
                <a:ext cx="555152" cy="369332"/>
              </a:xfrm>
              <a:prstGeom prst="rect">
                <a:avLst/>
              </a:prstGeom>
              <a:blipFill>
                <a:blip r:embed="rId5"/>
                <a:stretch>
                  <a:fillRect l="-11111" r="-11111" b="-13333"/>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B5D7D00-93B9-53DC-20E1-34EF300C49CD}"/>
                  </a:ext>
                </a:extLst>
              </p:cNvPr>
              <p:cNvSpPr txBox="1"/>
              <p:nvPr/>
            </p:nvSpPr>
            <p:spPr>
              <a:xfrm>
                <a:off x="4327062" y="3421166"/>
                <a:ext cx="5551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O"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m:t>
                      </m:r>
                    </m:oMath>
                  </m:oMathPara>
                </a14:m>
                <a:endParaRPr lang="en-CO" sz="2400" dirty="0"/>
              </a:p>
            </p:txBody>
          </p:sp>
        </mc:Choice>
        <mc:Fallback xmlns="">
          <p:sp>
            <p:nvSpPr>
              <p:cNvPr id="5" name="TextBox 4">
                <a:extLst>
                  <a:ext uri="{FF2B5EF4-FFF2-40B4-BE49-F238E27FC236}">
                    <a16:creationId xmlns:a16="http://schemas.microsoft.com/office/drawing/2014/main" id="{EB5D7D00-93B9-53DC-20E1-34EF300C49CD}"/>
                  </a:ext>
                </a:extLst>
              </p:cNvPr>
              <p:cNvSpPr txBox="1">
                <a:spLocks noRot="1" noChangeAspect="1" noMove="1" noResize="1" noEditPoints="1" noAdjustHandles="1" noChangeArrowheads="1" noChangeShapeType="1" noTextEdit="1"/>
              </p:cNvSpPr>
              <p:nvPr/>
            </p:nvSpPr>
            <p:spPr>
              <a:xfrm>
                <a:off x="4327062" y="3421166"/>
                <a:ext cx="555152" cy="369332"/>
              </a:xfrm>
              <a:prstGeom prst="rect">
                <a:avLst/>
              </a:prstGeom>
              <a:blipFill>
                <a:blip r:embed="rId6"/>
                <a:stretch>
                  <a:fillRect l="-11111" r="-11111" b="-10000"/>
                </a:stretch>
              </a:blipFill>
            </p:spPr>
            <p:txBody>
              <a:bodyPr/>
              <a:lstStyle/>
              <a:p>
                <a:r>
                  <a:rPr lang="en-CO">
                    <a:noFill/>
                  </a:rPr>
                  <a:t> </a:t>
                </a:r>
              </a:p>
            </p:txBody>
          </p:sp>
        </mc:Fallback>
      </mc:AlternateContent>
      <p:sp>
        <p:nvSpPr>
          <p:cNvPr id="6" name="Title 1">
            <a:extLst>
              <a:ext uri="{FF2B5EF4-FFF2-40B4-BE49-F238E27FC236}">
                <a16:creationId xmlns:a16="http://schemas.microsoft.com/office/drawing/2014/main" id="{71DCA872-E99C-93AE-261D-D2D076688C50}"/>
              </a:ext>
            </a:extLst>
          </p:cNvPr>
          <p:cNvSpPr txBox="1">
            <a:spLocks/>
          </p:cNvSpPr>
          <p:nvPr/>
        </p:nvSpPr>
        <p:spPr>
          <a:xfrm>
            <a:off x="685315" y="1266117"/>
            <a:ext cx="8690179" cy="9515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b="1" dirty="0">
                <a:solidFill>
                  <a:srgbClr val="FF0000"/>
                </a:solidFill>
                <a:latin typeface="Times New Roman" panose="02020603050405020304" pitchFamily="18" charset="0"/>
                <a:cs typeface="Times New Roman" panose="02020603050405020304" pitchFamily="18" charset="0"/>
              </a:rPr>
              <a:t>1) Both the repair and damage rate must be positive for all times.</a:t>
            </a:r>
            <a:endParaRPr lang="en-CA" sz="2400" b="1"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1BDFC4E-4DC6-176C-08CE-9B638FDB98F0}"/>
                  </a:ext>
                </a:extLst>
              </p:cNvPr>
              <p:cNvSpPr txBox="1"/>
              <p:nvPr/>
            </p:nvSpPr>
            <p:spPr>
              <a:xfrm>
                <a:off x="845919" y="4510955"/>
                <a:ext cx="1398396"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i="1" smtClean="0">
                          <a:solidFill>
                            <a:srgbClr val="FF0000"/>
                          </a:solidFill>
                          <a:latin typeface="Cambria Math" panose="02040503050406030204" pitchFamily="18" charset="0"/>
                        </a:rPr>
                        <m:t>𝒂</m:t>
                      </m:r>
                      <m:r>
                        <a:rPr lang="en-US" sz="3000" b="1" i="1" smtClean="0">
                          <a:solidFill>
                            <a:srgbClr val="FF0000"/>
                          </a:solidFill>
                          <a:latin typeface="Cambria Math" panose="02040503050406030204" pitchFamily="18" charset="0"/>
                        </a:rPr>
                        <m:t> ≥</m:t>
                      </m:r>
                      <m:r>
                        <a:rPr lang="en-US" sz="3000" b="1" i="1" smtClean="0">
                          <a:solidFill>
                            <a:srgbClr val="FF0000"/>
                          </a:solidFill>
                          <a:latin typeface="Cambria Math" panose="02040503050406030204" pitchFamily="18" charset="0"/>
                          <a:ea typeface="Cambria Math" panose="02040503050406030204" pitchFamily="18" charset="0"/>
                        </a:rPr>
                        <m:t>𝟎</m:t>
                      </m:r>
                      <m:r>
                        <a:rPr lang="en-US" sz="3000" b="1" i="1" smtClean="0">
                          <a:solidFill>
                            <a:srgbClr val="FF0000"/>
                          </a:solidFill>
                          <a:latin typeface="Cambria Math" panose="02040503050406030204" pitchFamily="18" charset="0"/>
                          <a:ea typeface="Cambria Math" panose="02040503050406030204" pitchFamily="18" charset="0"/>
                        </a:rPr>
                        <m:t>   </m:t>
                      </m:r>
                    </m:oMath>
                  </m:oMathPara>
                </a14:m>
                <a:endParaRPr lang="en-CO" sz="3000" b="1" dirty="0">
                  <a:solidFill>
                    <a:srgbClr val="FF0000"/>
                  </a:solidFill>
                </a:endParaRPr>
              </a:p>
            </p:txBody>
          </p:sp>
        </mc:Choice>
        <mc:Fallback xmlns="">
          <p:sp>
            <p:nvSpPr>
              <p:cNvPr id="7" name="TextBox 6">
                <a:extLst>
                  <a:ext uri="{FF2B5EF4-FFF2-40B4-BE49-F238E27FC236}">
                    <a16:creationId xmlns:a16="http://schemas.microsoft.com/office/drawing/2014/main" id="{51BDFC4E-4DC6-176C-08CE-9B638FDB98F0}"/>
                  </a:ext>
                </a:extLst>
              </p:cNvPr>
              <p:cNvSpPr txBox="1">
                <a:spLocks noRot="1" noChangeAspect="1" noMove="1" noResize="1" noEditPoints="1" noAdjustHandles="1" noChangeArrowheads="1" noChangeShapeType="1" noTextEdit="1"/>
              </p:cNvSpPr>
              <p:nvPr/>
            </p:nvSpPr>
            <p:spPr>
              <a:xfrm>
                <a:off x="845919" y="4510955"/>
                <a:ext cx="1398396" cy="461665"/>
              </a:xfrm>
              <a:prstGeom prst="rect">
                <a:avLst/>
              </a:prstGeom>
              <a:blipFill>
                <a:blip r:embed="rId7"/>
                <a:stretch>
                  <a:fillRect l="-3604" t="-8108" r="-10811" b="-37838"/>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BBE8337-0ACD-5872-42FC-3F06C86F12B7}"/>
                  </a:ext>
                </a:extLst>
              </p:cNvPr>
              <p:cNvSpPr txBox="1"/>
              <p:nvPr/>
            </p:nvSpPr>
            <p:spPr>
              <a:xfrm>
                <a:off x="793020" y="5689521"/>
                <a:ext cx="1451295"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i="1" smtClean="0">
                          <a:solidFill>
                            <a:srgbClr val="FF0000"/>
                          </a:solidFill>
                          <a:latin typeface="Cambria Math" panose="02040503050406030204" pitchFamily="18" charset="0"/>
                        </a:rPr>
                        <m:t> </m:t>
                      </m:r>
                      <m:r>
                        <a:rPr lang="en-US" sz="3000" b="1" i="1" smtClean="0">
                          <a:solidFill>
                            <a:srgbClr val="FF0000"/>
                          </a:solidFill>
                          <a:latin typeface="Cambria Math" panose="02040503050406030204" pitchFamily="18" charset="0"/>
                        </a:rPr>
                        <m:t>𝒓</m:t>
                      </m:r>
                      <m:r>
                        <a:rPr lang="en-US" sz="3000" b="1" i="1" smtClean="0">
                          <a:solidFill>
                            <a:srgbClr val="FF0000"/>
                          </a:solidFill>
                          <a:latin typeface="Cambria Math" panose="02040503050406030204" pitchFamily="18" charset="0"/>
                        </a:rPr>
                        <m:t> ≥</m:t>
                      </m:r>
                      <m:r>
                        <a:rPr lang="en-US" sz="3000" b="1" i="1" smtClean="0">
                          <a:solidFill>
                            <a:srgbClr val="FF0000"/>
                          </a:solidFill>
                          <a:latin typeface="Cambria Math" panose="02040503050406030204" pitchFamily="18" charset="0"/>
                          <a:ea typeface="Cambria Math" panose="02040503050406030204" pitchFamily="18" charset="0"/>
                        </a:rPr>
                        <m:t>𝟎</m:t>
                      </m:r>
                      <m:r>
                        <a:rPr lang="en-US" sz="3000" b="1" i="1" smtClean="0">
                          <a:solidFill>
                            <a:srgbClr val="FF0000"/>
                          </a:solidFill>
                          <a:latin typeface="Cambria Math" panose="02040503050406030204" pitchFamily="18" charset="0"/>
                          <a:ea typeface="Cambria Math" panose="02040503050406030204" pitchFamily="18" charset="0"/>
                        </a:rPr>
                        <m:t>   </m:t>
                      </m:r>
                    </m:oMath>
                  </m:oMathPara>
                </a14:m>
                <a:endParaRPr lang="en-CO" sz="3000" b="1" dirty="0">
                  <a:solidFill>
                    <a:srgbClr val="FF0000"/>
                  </a:solidFill>
                </a:endParaRPr>
              </a:p>
            </p:txBody>
          </p:sp>
        </mc:Choice>
        <mc:Fallback xmlns="">
          <p:sp>
            <p:nvSpPr>
              <p:cNvPr id="12" name="TextBox 11">
                <a:extLst>
                  <a:ext uri="{FF2B5EF4-FFF2-40B4-BE49-F238E27FC236}">
                    <a16:creationId xmlns:a16="http://schemas.microsoft.com/office/drawing/2014/main" id="{FBBE8337-0ACD-5872-42FC-3F06C86F12B7}"/>
                  </a:ext>
                </a:extLst>
              </p:cNvPr>
              <p:cNvSpPr txBox="1">
                <a:spLocks noRot="1" noChangeAspect="1" noMove="1" noResize="1" noEditPoints="1" noAdjustHandles="1" noChangeArrowheads="1" noChangeShapeType="1" noTextEdit="1"/>
              </p:cNvSpPr>
              <p:nvPr/>
            </p:nvSpPr>
            <p:spPr>
              <a:xfrm>
                <a:off x="793020" y="5689521"/>
                <a:ext cx="1451295" cy="461665"/>
              </a:xfrm>
              <a:prstGeom prst="rect">
                <a:avLst/>
              </a:prstGeom>
              <a:blipFill>
                <a:blip r:embed="rId8"/>
                <a:stretch>
                  <a:fillRect l="-10435" t="-7895" r="-10435" b="-34211"/>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DFDE3CF-A9D6-F43D-752C-2A1654E8CB1D}"/>
                  </a:ext>
                </a:extLst>
              </p:cNvPr>
              <p:cNvSpPr txBox="1"/>
              <p:nvPr/>
            </p:nvSpPr>
            <p:spPr>
              <a:xfrm>
                <a:off x="2565971" y="4510954"/>
                <a:ext cx="1563505"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i="1" smtClean="0">
                          <a:solidFill>
                            <a:srgbClr val="FF0000"/>
                          </a:solidFill>
                          <a:latin typeface="Cambria Math" panose="02040503050406030204" pitchFamily="18" charset="0"/>
                        </a:rPr>
                        <m:t>  </m:t>
                      </m:r>
                      <m:r>
                        <a:rPr lang="en-US" sz="3000" b="1" i="1" smtClean="0">
                          <a:solidFill>
                            <a:srgbClr val="FF0000"/>
                          </a:solidFill>
                          <a:latin typeface="Cambria Math" panose="02040503050406030204" pitchFamily="18" charset="0"/>
                        </a:rPr>
                        <m:t>𝒃</m:t>
                      </m:r>
                      <m:r>
                        <a:rPr lang="en-US" sz="3000" b="1" i="1" smtClean="0">
                          <a:solidFill>
                            <a:srgbClr val="FF0000"/>
                          </a:solidFill>
                          <a:latin typeface="Cambria Math" panose="02040503050406030204" pitchFamily="18" charset="0"/>
                        </a:rPr>
                        <m:t> ≥</m:t>
                      </m:r>
                      <m:r>
                        <a:rPr lang="en-US" sz="3000" b="1" i="1" smtClean="0">
                          <a:solidFill>
                            <a:srgbClr val="FF0000"/>
                          </a:solidFill>
                          <a:latin typeface="Cambria Math" panose="02040503050406030204" pitchFamily="18" charset="0"/>
                          <a:ea typeface="Cambria Math" panose="02040503050406030204" pitchFamily="18" charset="0"/>
                        </a:rPr>
                        <m:t>𝟎</m:t>
                      </m:r>
                      <m:r>
                        <a:rPr lang="en-US" sz="3000" b="1" i="1" smtClean="0">
                          <a:solidFill>
                            <a:srgbClr val="FF0000"/>
                          </a:solidFill>
                          <a:latin typeface="Cambria Math" panose="02040503050406030204" pitchFamily="18" charset="0"/>
                          <a:ea typeface="Cambria Math" panose="02040503050406030204" pitchFamily="18" charset="0"/>
                        </a:rPr>
                        <m:t>   </m:t>
                      </m:r>
                    </m:oMath>
                  </m:oMathPara>
                </a14:m>
                <a:endParaRPr lang="en-CO" sz="3000" b="1" dirty="0">
                  <a:solidFill>
                    <a:srgbClr val="FF0000"/>
                  </a:solidFill>
                </a:endParaRPr>
              </a:p>
            </p:txBody>
          </p:sp>
        </mc:Choice>
        <mc:Fallback xmlns="">
          <p:sp>
            <p:nvSpPr>
              <p:cNvPr id="17" name="TextBox 16">
                <a:extLst>
                  <a:ext uri="{FF2B5EF4-FFF2-40B4-BE49-F238E27FC236}">
                    <a16:creationId xmlns:a16="http://schemas.microsoft.com/office/drawing/2014/main" id="{7DFDE3CF-A9D6-F43D-752C-2A1654E8CB1D}"/>
                  </a:ext>
                </a:extLst>
              </p:cNvPr>
              <p:cNvSpPr txBox="1">
                <a:spLocks noRot="1" noChangeAspect="1" noMove="1" noResize="1" noEditPoints="1" noAdjustHandles="1" noChangeArrowheads="1" noChangeShapeType="1" noTextEdit="1"/>
              </p:cNvSpPr>
              <p:nvPr/>
            </p:nvSpPr>
            <p:spPr>
              <a:xfrm>
                <a:off x="2565971" y="4510954"/>
                <a:ext cx="1563505" cy="461665"/>
              </a:xfrm>
              <a:prstGeom prst="rect">
                <a:avLst/>
              </a:prstGeom>
              <a:blipFill>
                <a:blip r:embed="rId9"/>
                <a:stretch>
                  <a:fillRect l="-9756" t="-8108" r="-9756" b="-37838"/>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B2AB57D-3A30-DDC7-9AD4-B3BD098DC4D0}"/>
                  </a:ext>
                </a:extLst>
              </p:cNvPr>
              <p:cNvSpPr txBox="1"/>
              <p:nvPr/>
            </p:nvSpPr>
            <p:spPr>
              <a:xfrm>
                <a:off x="2768225" y="5558426"/>
                <a:ext cx="2414122" cy="723853"/>
              </a:xfrm>
              <a:prstGeom prst="rect">
                <a:avLst/>
              </a:prstGeom>
              <a:noFill/>
            </p:spPr>
            <p:txBody>
              <a:bodyPr wrap="none" lIns="0" tIns="0" rIns="0" bIns="0" rtlCol="0">
                <a:spAutoFit/>
              </a:bodyPr>
              <a:lstStyle/>
              <a:p>
                <a:r>
                  <a:rPr lang="en-US" sz="3000" b="1" dirty="0">
                    <a:solidFill>
                      <a:srgbClr val="FF0000"/>
                    </a:solidFill>
                  </a:rPr>
                  <a:t> </a:t>
                </a:r>
                <a14:m>
                  <m:oMath xmlns:m="http://schemas.openxmlformats.org/officeDocument/2006/math">
                    <m:r>
                      <a:rPr lang="en-US" sz="3000" b="1" i="1" smtClean="0">
                        <a:solidFill>
                          <a:srgbClr val="FF0000"/>
                        </a:solidFill>
                        <a:latin typeface="Cambria Math" panose="02040503050406030204" pitchFamily="18" charset="0"/>
                      </a:rPr>
                      <m:t>𝟎</m:t>
                    </m:r>
                    <m:r>
                      <a:rPr lang="en-US" sz="3000" b="1" i="1" smtClean="0">
                        <a:solidFill>
                          <a:srgbClr val="FF0000"/>
                        </a:solidFill>
                        <a:latin typeface="Cambria Math" panose="02040503050406030204" pitchFamily="18" charset="0"/>
                        <a:ea typeface="Cambria Math" panose="02040503050406030204" pitchFamily="18" charset="0"/>
                      </a:rPr>
                      <m:t>≤</m:t>
                    </m:r>
                    <m:r>
                      <a:rPr lang="en-US" sz="3000" b="1" i="1" smtClean="0">
                        <a:solidFill>
                          <a:srgbClr val="FF0000"/>
                        </a:solidFill>
                        <a:latin typeface="Cambria Math" panose="02040503050406030204" pitchFamily="18" charset="0"/>
                        <a:ea typeface="Cambria Math" panose="02040503050406030204" pitchFamily="18" charset="0"/>
                      </a:rPr>
                      <m:t>𝑺</m:t>
                    </m:r>
                    <m:r>
                      <a:rPr lang="en-US" sz="3000" b="1" i="1" smtClean="0">
                        <a:solidFill>
                          <a:srgbClr val="FF0000"/>
                        </a:solidFill>
                        <a:latin typeface="Cambria Math" panose="02040503050406030204" pitchFamily="18" charset="0"/>
                        <a:ea typeface="Cambria Math" panose="02040503050406030204" pitchFamily="18" charset="0"/>
                      </a:rPr>
                      <m:t>&lt;</m:t>
                    </m:r>
                    <m:f>
                      <m:fPr>
                        <m:ctrlPr>
                          <a:rPr lang="en-US" sz="3000" b="1" i="1" smtClean="0">
                            <a:solidFill>
                              <a:srgbClr val="FF0000"/>
                            </a:solidFill>
                            <a:latin typeface="Cambria Math" panose="02040503050406030204" pitchFamily="18" charset="0"/>
                            <a:ea typeface="Cambria Math" panose="02040503050406030204" pitchFamily="18" charset="0"/>
                          </a:rPr>
                        </m:ctrlPr>
                      </m:fPr>
                      <m:num>
                        <m:r>
                          <a:rPr lang="en-US" sz="3000" b="1" i="1" smtClean="0">
                            <a:solidFill>
                              <a:srgbClr val="FF0000"/>
                            </a:solidFill>
                            <a:latin typeface="Cambria Math" panose="02040503050406030204" pitchFamily="18" charset="0"/>
                            <a:ea typeface="Cambria Math" panose="02040503050406030204" pitchFamily="18" charset="0"/>
                          </a:rPr>
                          <m:t>𝟏</m:t>
                        </m:r>
                      </m:num>
                      <m:den>
                        <m:sSub>
                          <m:sSubPr>
                            <m:ctrlPr>
                              <a:rPr lang="en-US" sz="3000" b="1" i="1" smtClean="0">
                                <a:solidFill>
                                  <a:srgbClr val="FF0000"/>
                                </a:solidFill>
                                <a:latin typeface="Cambria Math" panose="02040503050406030204" pitchFamily="18" charset="0"/>
                                <a:ea typeface="Cambria Math" panose="02040503050406030204" pitchFamily="18" charset="0"/>
                              </a:rPr>
                            </m:ctrlPr>
                          </m:sSubPr>
                          <m:e>
                            <m:r>
                              <a:rPr lang="en-US" sz="3000" b="1" i="1" smtClean="0">
                                <a:solidFill>
                                  <a:srgbClr val="FF0000"/>
                                </a:solidFill>
                                <a:latin typeface="Cambria Math" panose="02040503050406030204" pitchFamily="18" charset="0"/>
                                <a:ea typeface="Cambria Math" panose="02040503050406030204" pitchFamily="18" charset="0"/>
                              </a:rPr>
                              <m:t>𝒕</m:t>
                            </m:r>
                          </m:e>
                          <m:sub>
                            <m:r>
                              <a:rPr lang="en-US" sz="3000" b="1" i="1" smtClean="0">
                                <a:solidFill>
                                  <a:srgbClr val="FF0000"/>
                                </a:solidFill>
                                <a:latin typeface="Cambria Math" panose="02040503050406030204" pitchFamily="18" charset="0"/>
                                <a:ea typeface="Cambria Math" panose="02040503050406030204" pitchFamily="18" charset="0"/>
                              </a:rPr>
                              <m:t>𝒎𝒂𝒙</m:t>
                            </m:r>
                          </m:sub>
                        </m:sSub>
                      </m:den>
                    </m:f>
                    <m:r>
                      <a:rPr lang="en-US" sz="3000" b="1" i="1" smtClean="0">
                        <a:solidFill>
                          <a:srgbClr val="FF0000"/>
                        </a:solidFill>
                        <a:latin typeface="Cambria Math" panose="02040503050406030204" pitchFamily="18" charset="0"/>
                        <a:ea typeface="Cambria Math" panose="02040503050406030204" pitchFamily="18" charset="0"/>
                      </a:rPr>
                      <m:t>   </m:t>
                    </m:r>
                  </m:oMath>
                </a14:m>
                <a:endParaRPr lang="en-CO" sz="3000" b="1" dirty="0">
                  <a:solidFill>
                    <a:srgbClr val="FF0000"/>
                  </a:solidFill>
                </a:endParaRPr>
              </a:p>
            </p:txBody>
          </p:sp>
        </mc:Choice>
        <mc:Fallback xmlns="">
          <p:sp>
            <p:nvSpPr>
              <p:cNvPr id="18" name="TextBox 17">
                <a:extLst>
                  <a:ext uri="{FF2B5EF4-FFF2-40B4-BE49-F238E27FC236}">
                    <a16:creationId xmlns:a16="http://schemas.microsoft.com/office/drawing/2014/main" id="{EB2AB57D-3A30-DDC7-9AD4-B3BD098DC4D0}"/>
                  </a:ext>
                </a:extLst>
              </p:cNvPr>
              <p:cNvSpPr txBox="1">
                <a:spLocks noRot="1" noChangeAspect="1" noMove="1" noResize="1" noEditPoints="1" noAdjustHandles="1" noChangeArrowheads="1" noChangeShapeType="1" noTextEdit="1"/>
              </p:cNvSpPr>
              <p:nvPr/>
            </p:nvSpPr>
            <p:spPr>
              <a:xfrm>
                <a:off x="2768225" y="5558426"/>
                <a:ext cx="2414122" cy="723853"/>
              </a:xfrm>
              <a:prstGeom prst="rect">
                <a:avLst/>
              </a:prstGeom>
              <a:blipFill>
                <a:blip r:embed="rId10"/>
                <a:stretch>
                  <a:fillRect l="-1563" r="-6771" b="-10345"/>
                </a:stretch>
              </a:blipFill>
            </p:spPr>
            <p:txBody>
              <a:bodyPr/>
              <a:lstStyle/>
              <a:p>
                <a:r>
                  <a:rPr lang="en-CO">
                    <a:noFill/>
                  </a:rPr>
                  <a:t> </a:t>
                </a:r>
              </a:p>
            </p:txBody>
          </p:sp>
        </mc:Fallback>
      </mc:AlternateContent>
    </p:spTree>
    <p:extLst>
      <p:ext uri="{BB962C8B-B14F-4D97-AF65-F5344CB8AC3E}">
        <p14:creationId xmlns:p14="http://schemas.microsoft.com/office/powerpoint/2010/main" val="219236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439311"/>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Guesses for the parameters</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71DCA872-E99C-93AE-261D-D2D076688C50}"/>
              </a:ext>
            </a:extLst>
          </p:cNvPr>
          <p:cNvSpPr txBox="1">
            <a:spLocks/>
          </p:cNvSpPr>
          <p:nvPr/>
        </p:nvSpPr>
        <p:spPr>
          <a:xfrm>
            <a:off x="685315" y="1520811"/>
            <a:ext cx="10821365" cy="9515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b="1" dirty="0">
                <a:solidFill>
                  <a:srgbClr val="FF0000"/>
                </a:solidFill>
                <a:latin typeface="Times New Roman" panose="02020603050405020304" pitchFamily="18" charset="0"/>
                <a:cs typeface="Times New Roman" panose="02020603050405020304" pitchFamily="18" charset="0"/>
              </a:rPr>
              <a:t>2) The rate of repair should be greater than the rate of damage at the onset of age.</a:t>
            </a:r>
          </a:p>
          <a:p>
            <a:pPr algn="r"/>
            <a:endParaRPr lang="en-US" sz="2400" b="1" dirty="0">
              <a:solidFill>
                <a:srgbClr val="FF0000"/>
              </a:solidFill>
              <a:latin typeface="Times New Roman" panose="02020603050405020304" pitchFamily="18" charset="0"/>
              <a:cs typeface="Times New Roman" panose="02020603050405020304" pitchFamily="18" charset="0"/>
            </a:endParaRPr>
          </a:p>
          <a:p>
            <a:r>
              <a:rPr lang="en-US" sz="2400" b="1" dirty="0">
                <a:solidFill>
                  <a:srgbClr val="FF0000"/>
                </a:solidFill>
                <a:latin typeface="Times New Roman" panose="02020603050405020304" pitchFamily="18" charset="0"/>
                <a:cs typeface="Times New Roman" panose="02020603050405020304" pitchFamily="18" charset="0"/>
              </a:rPr>
              <a:t>At least a t = 0</a:t>
            </a:r>
            <a:endParaRPr lang="en-CA" sz="2400" b="1" dirty="0">
              <a:solidFill>
                <a:srgbClr val="FF0000"/>
              </a:solidFill>
              <a:latin typeface="Times New Roman" panose="02020603050405020304" pitchFamily="18" charset="0"/>
              <a:cs typeface="Times New Roman" panose="02020603050405020304" pitchFamily="18" charset="0"/>
            </a:endParaRPr>
          </a:p>
        </p:txBody>
      </p:sp>
      <p:pic>
        <p:nvPicPr>
          <p:cNvPr id="4" name="Picture 3" descr="A diagram of a graph&#10;&#10;Description automatically generated with medium confidence">
            <a:extLst>
              <a:ext uri="{FF2B5EF4-FFF2-40B4-BE49-F238E27FC236}">
                <a16:creationId xmlns:a16="http://schemas.microsoft.com/office/drawing/2014/main" id="{B11C41D6-22B3-F78B-E48C-400CE775FFCC}"/>
              </a:ext>
            </a:extLst>
          </p:cNvPr>
          <p:cNvPicPr>
            <a:picLocks noChangeAspect="1"/>
          </p:cNvPicPr>
          <p:nvPr/>
        </p:nvPicPr>
        <p:blipFill rotWithShape="1">
          <a:blip r:embed="rId2"/>
          <a:srcRect l="70153" t="6327" r="2933" b="61284"/>
          <a:stretch/>
        </p:blipFill>
        <p:spPr>
          <a:xfrm>
            <a:off x="6096000" y="3938298"/>
            <a:ext cx="2561258" cy="1658776"/>
          </a:xfrm>
          <a:prstGeom prst="rect">
            <a:avLst/>
          </a:prstGeom>
        </p:spPr>
      </p:pic>
      <p:pic>
        <p:nvPicPr>
          <p:cNvPr id="8" name="Picture 7" descr="A diagram of a graph&#10;&#10;Description automatically generated with medium confidence">
            <a:extLst>
              <a:ext uri="{FF2B5EF4-FFF2-40B4-BE49-F238E27FC236}">
                <a16:creationId xmlns:a16="http://schemas.microsoft.com/office/drawing/2014/main" id="{81214DF2-FE32-7346-0E3A-430601F83A25}"/>
              </a:ext>
            </a:extLst>
          </p:cNvPr>
          <p:cNvPicPr>
            <a:picLocks noChangeAspect="1"/>
          </p:cNvPicPr>
          <p:nvPr/>
        </p:nvPicPr>
        <p:blipFill rotWithShape="1">
          <a:blip r:embed="rId2"/>
          <a:srcRect l="70153" t="39568" r="2933" b="23087"/>
          <a:stretch/>
        </p:blipFill>
        <p:spPr>
          <a:xfrm>
            <a:off x="9024365" y="3937020"/>
            <a:ext cx="2561258" cy="1912620"/>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E6CCEEE-FAEF-5D33-0704-0D1470CEEEA8}"/>
                  </a:ext>
                </a:extLst>
              </p:cNvPr>
              <p:cNvSpPr txBox="1"/>
              <p:nvPr/>
            </p:nvSpPr>
            <p:spPr>
              <a:xfrm>
                <a:off x="685315" y="3233727"/>
                <a:ext cx="3743397" cy="4987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CO" sz="3000" i="1" smtClean="0">
                              <a:latin typeface="Cambria Math" panose="02040503050406030204" pitchFamily="18" charset="0"/>
                            </a:rPr>
                          </m:ctrlPr>
                        </m:sSubSupPr>
                        <m:e>
                          <m:r>
                            <a:rPr lang="en-CO" sz="3000" i="1" smtClean="0">
                              <a:latin typeface="Cambria Math" panose="02040503050406030204" pitchFamily="18" charset="0"/>
                              <a:ea typeface="Cambria Math" panose="02040503050406030204" pitchFamily="18" charset="0"/>
                            </a:rPr>
                            <m:t>𝜆</m:t>
                          </m:r>
                        </m:e>
                        <m:sub>
                          <m:r>
                            <a:rPr lang="en-US" sz="3000" b="0" i="1" smtClean="0">
                              <a:latin typeface="Cambria Math" panose="02040503050406030204" pitchFamily="18" charset="0"/>
                            </a:rPr>
                            <m:t>𝑖</m:t>
                          </m:r>
                        </m:sub>
                        <m:sup>
                          <m:r>
                            <a:rPr lang="en-US" sz="3000" b="0" i="1" smtClean="0">
                              <a:latin typeface="Cambria Math" panose="02040503050406030204" pitchFamily="18" charset="0"/>
                            </a:rPr>
                            <m:t>𝑟</m:t>
                          </m:r>
                        </m:sup>
                      </m:sSubSup>
                      <m:d>
                        <m:dPr>
                          <m:ctrlPr>
                            <a:rPr lang="en-US" sz="3000" b="0" i="1" smtClean="0">
                              <a:latin typeface="Cambria Math" panose="02040503050406030204" pitchFamily="18" charset="0"/>
                            </a:rPr>
                          </m:ctrlPr>
                        </m:dPr>
                        <m:e>
                          <m:r>
                            <a:rPr lang="en-US" sz="3000" b="0" i="1" smtClean="0">
                              <a:latin typeface="Cambria Math" panose="02040503050406030204" pitchFamily="18" charset="0"/>
                            </a:rPr>
                            <m:t>𝑡</m:t>
                          </m:r>
                          <m:r>
                            <a:rPr lang="en-US" sz="3000" b="0" i="1" smtClean="0">
                              <a:latin typeface="Cambria Math" panose="02040503050406030204" pitchFamily="18" charset="0"/>
                            </a:rPr>
                            <m:t>=0</m:t>
                          </m:r>
                        </m:e>
                      </m:d>
                      <m:r>
                        <a:rPr lang="en-US" sz="3000" i="1">
                          <a:latin typeface="Cambria Math" panose="02040503050406030204" pitchFamily="18" charset="0"/>
                          <a:ea typeface="Cambria Math" panose="02040503050406030204" pitchFamily="18" charset="0"/>
                        </a:rPr>
                        <m:t>≥</m:t>
                      </m:r>
                      <m:sSubSup>
                        <m:sSubSupPr>
                          <m:ctrlPr>
                            <a:rPr lang="en-CO" sz="3000" i="1">
                              <a:latin typeface="Cambria Math" panose="02040503050406030204" pitchFamily="18" charset="0"/>
                            </a:rPr>
                          </m:ctrlPr>
                        </m:sSubSupPr>
                        <m:e>
                          <m:r>
                            <a:rPr lang="en-CO" sz="3000" i="1">
                              <a:latin typeface="Cambria Math" panose="02040503050406030204" pitchFamily="18" charset="0"/>
                              <a:ea typeface="Cambria Math" panose="02040503050406030204" pitchFamily="18" charset="0"/>
                            </a:rPr>
                            <m:t>𝜆</m:t>
                          </m:r>
                        </m:e>
                        <m:sub>
                          <m:r>
                            <a:rPr lang="en-US" sz="3000" i="1">
                              <a:latin typeface="Cambria Math" panose="02040503050406030204" pitchFamily="18" charset="0"/>
                            </a:rPr>
                            <m:t>𝑖</m:t>
                          </m:r>
                        </m:sub>
                        <m:sup>
                          <m:r>
                            <a:rPr lang="en-US" sz="3000" b="0" i="1" smtClean="0">
                              <a:latin typeface="Cambria Math" panose="02040503050406030204" pitchFamily="18" charset="0"/>
                            </a:rPr>
                            <m:t>𝑑</m:t>
                          </m:r>
                        </m:sup>
                      </m:sSubSup>
                      <m:d>
                        <m:dPr>
                          <m:ctrlPr>
                            <a:rPr lang="en-US" sz="3000" i="1">
                              <a:latin typeface="Cambria Math" panose="02040503050406030204" pitchFamily="18" charset="0"/>
                            </a:rPr>
                          </m:ctrlPr>
                        </m:dPr>
                        <m:e>
                          <m:r>
                            <a:rPr lang="en-US" sz="3000" i="1">
                              <a:latin typeface="Cambria Math" panose="02040503050406030204" pitchFamily="18" charset="0"/>
                            </a:rPr>
                            <m:t>𝑡</m:t>
                          </m:r>
                          <m:r>
                            <a:rPr lang="en-US" sz="3000" i="1">
                              <a:latin typeface="Cambria Math" panose="02040503050406030204" pitchFamily="18" charset="0"/>
                            </a:rPr>
                            <m:t>=0</m:t>
                          </m:r>
                        </m:e>
                      </m:d>
                    </m:oMath>
                  </m:oMathPara>
                </a14:m>
                <a:endParaRPr lang="en-CO" sz="3000" dirty="0"/>
              </a:p>
            </p:txBody>
          </p:sp>
        </mc:Choice>
        <mc:Fallback xmlns="">
          <p:sp>
            <p:nvSpPr>
              <p:cNvPr id="15" name="TextBox 14">
                <a:extLst>
                  <a:ext uri="{FF2B5EF4-FFF2-40B4-BE49-F238E27FC236}">
                    <a16:creationId xmlns:a16="http://schemas.microsoft.com/office/drawing/2014/main" id="{7E6CCEEE-FAEF-5D33-0704-0D1470CEEEA8}"/>
                  </a:ext>
                </a:extLst>
              </p:cNvPr>
              <p:cNvSpPr txBox="1">
                <a:spLocks noRot="1" noChangeAspect="1" noMove="1" noResize="1" noEditPoints="1" noAdjustHandles="1" noChangeArrowheads="1" noChangeShapeType="1" noTextEdit="1"/>
              </p:cNvSpPr>
              <p:nvPr/>
            </p:nvSpPr>
            <p:spPr>
              <a:xfrm>
                <a:off x="685315" y="3233727"/>
                <a:ext cx="3743397" cy="498791"/>
              </a:xfrm>
              <a:prstGeom prst="rect">
                <a:avLst/>
              </a:prstGeom>
              <a:blipFill>
                <a:blip r:embed="rId3"/>
                <a:stretch>
                  <a:fillRect l="-1689" b="-20000"/>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C495AB5-BF76-0F59-D43D-12CBB6F19B7A}"/>
                  </a:ext>
                </a:extLst>
              </p:cNvPr>
              <p:cNvSpPr txBox="1"/>
              <p:nvPr/>
            </p:nvSpPr>
            <p:spPr>
              <a:xfrm>
                <a:off x="841511" y="5135409"/>
                <a:ext cx="1459310"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i="1" smtClean="0">
                          <a:solidFill>
                            <a:srgbClr val="FF0000"/>
                          </a:solidFill>
                          <a:latin typeface="Cambria Math" panose="02040503050406030204" pitchFamily="18" charset="0"/>
                        </a:rPr>
                        <m:t> </m:t>
                      </m:r>
                      <m:r>
                        <a:rPr lang="en-US" sz="3000" b="1" i="1" smtClean="0">
                          <a:solidFill>
                            <a:srgbClr val="FF0000"/>
                          </a:solidFill>
                          <a:latin typeface="Cambria Math" panose="02040503050406030204" pitchFamily="18" charset="0"/>
                        </a:rPr>
                        <m:t>𝒓</m:t>
                      </m:r>
                      <m:r>
                        <a:rPr lang="en-US" sz="3000" b="1" i="1" smtClean="0">
                          <a:solidFill>
                            <a:srgbClr val="FF0000"/>
                          </a:solidFill>
                          <a:latin typeface="Cambria Math" panose="02040503050406030204" pitchFamily="18" charset="0"/>
                        </a:rPr>
                        <m:t> ≥</m:t>
                      </m:r>
                      <m:r>
                        <a:rPr lang="en-US" sz="3000" b="1" i="1" smtClean="0">
                          <a:solidFill>
                            <a:srgbClr val="FF0000"/>
                          </a:solidFill>
                          <a:latin typeface="Cambria Math" panose="02040503050406030204" pitchFamily="18" charset="0"/>
                          <a:ea typeface="Cambria Math" panose="02040503050406030204" pitchFamily="18" charset="0"/>
                        </a:rPr>
                        <m:t>𝒂</m:t>
                      </m:r>
                      <m:r>
                        <a:rPr lang="en-US" sz="3000" b="1" i="1" smtClean="0">
                          <a:solidFill>
                            <a:srgbClr val="FF0000"/>
                          </a:solidFill>
                          <a:latin typeface="Cambria Math" panose="02040503050406030204" pitchFamily="18" charset="0"/>
                          <a:ea typeface="Cambria Math" panose="02040503050406030204" pitchFamily="18" charset="0"/>
                        </a:rPr>
                        <m:t>   </m:t>
                      </m:r>
                    </m:oMath>
                  </m:oMathPara>
                </a14:m>
                <a:endParaRPr lang="en-CO" sz="3000" b="1" dirty="0">
                  <a:solidFill>
                    <a:srgbClr val="FF0000"/>
                  </a:solidFill>
                </a:endParaRPr>
              </a:p>
            </p:txBody>
          </p:sp>
        </mc:Choice>
        <mc:Fallback xmlns="">
          <p:sp>
            <p:nvSpPr>
              <p:cNvPr id="16" name="TextBox 15">
                <a:extLst>
                  <a:ext uri="{FF2B5EF4-FFF2-40B4-BE49-F238E27FC236}">
                    <a16:creationId xmlns:a16="http://schemas.microsoft.com/office/drawing/2014/main" id="{2C495AB5-BF76-0F59-D43D-12CBB6F19B7A}"/>
                  </a:ext>
                </a:extLst>
              </p:cNvPr>
              <p:cNvSpPr txBox="1">
                <a:spLocks noRot="1" noChangeAspect="1" noMove="1" noResize="1" noEditPoints="1" noAdjustHandles="1" noChangeArrowheads="1" noChangeShapeType="1" noTextEdit="1"/>
              </p:cNvSpPr>
              <p:nvPr/>
            </p:nvSpPr>
            <p:spPr>
              <a:xfrm>
                <a:off x="841511" y="5135409"/>
                <a:ext cx="1459310" cy="461665"/>
              </a:xfrm>
              <a:prstGeom prst="rect">
                <a:avLst/>
              </a:prstGeom>
              <a:blipFill>
                <a:blip r:embed="rId4"/>
                <a:stretch>
                  <a:fillRect l="-10435" t="-8108" r="-10435" b="-37838"/>
                </a:stretch>
              </a:blipFill>
            </p:spPr>
            <p:txBody>
              <a:bodyPr/>
              <a:lstStyle/>
              <a:p>
                <a:r>
                  <a:rPr lang="en-CO">
                    <a:noFill/>
                  </a:rPr>
                  <a:t> </a:t>
                </a:r>
              </a:p>
            </p:txBody>
          </p:sp>
        </mc:Fallback>
      </mc:AlternateContent>
      <p:pic>
        <p:nvPicPr>
          <p:cNvPr id="19" name="Picture 18" descr="A math equations on a white background&#10;&#10;Description automatically generated">
            <a:extLst>
              <a:ext uri="{FF2B5EF4-FFF2-40B4-BE49-F238E27FC236}">
                <a16:creationId xmlns:a16="http://schemas.microsoft.com/office/drawing/2014/main" id="{7AFC6766-F579-0224-8FB3-053345221D6C}"/>
              </a:ext>
            </a:extLst>
          </p:cNvPr>
          <p:cNvPicPr>
            <a:picLocks noChangeAspect="1"/>
          </p:cNvPicPr>
          <p:nvPr/>
        </p:nvPicPr>
        <p:blipFill rotWithShape="1">
          <a:blip r:embed="rId5"/>
          <a:srcRect l="35560" t="10473" r="38805" b="71453"/>
          <a:stretch/>
        </p:blipFill>
        <p:spPr>
          <a:xfrm>
            <a:off x="3080573" y="4190104"/>
            <a:ext cx="1996943" cy="594772"/>
          </a:xfrm>
          <a:prstGeom prst="rect">
            <a:avLst/>
          </a:prstGeom>
        </p:spPr>
      </p:pic>
      <p:pic>
        <p:nvPicPr>
          <p:cNvPr id="20" name="Picture 19" descr="A math equations on a white background&#10;&#10;Description automatically generated">
            <a:extLst>
              <a:ext uri="{FF2B5EF4-FFF2-40B4-BE49-F238E27FC236}">
                <a16:creationId xmlns:a16="http://schemas.microsoft.com/office/drawing/2014/main" id="{352302DB-EFE6-CE49-F42E-5445CCFE0191}"/>
              </a:ext>
            </a:extLst>
          </p:cNvPr>
          <p:cNvPicPr>
            <a:picLocks noChangeAspect="1"/>
          </p:cNvPicPr>
          <p:nvPr/>
        </p:nvPicPr>
        <p:blipFill rotWithShape="1">
          <a:blip r:embed="rId5"/>
          <a:srcRect l="72374" t="9192" b="71995"/>
          <a:stretch/>
        </p:blipFill>
        <p:spPr>
          <a:xfrm>
            <a:off x="793020" y="4221097"/>
            <a:ext cx="1851997" cy="532786"/>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86528FE-5718-E627-7C1F-D69A85985E1A}"/>
                  </a:ext>
                </a:extLst>
              </p:cNvPr>
              <p:cNvSpPr txBox="1"/>
              <p:nvPr/>
            </p:nvSpPr>
            <p:spPr>
              <a:xfrm>
                <a:off x="2616758" y="4302824"/>
                <a:ext cx="2997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O" sz="2400" i="1" smtClean="0">
                          <a:latin typeface="Cambria Math" panose="02040503050406030204" pitchFamily="18" charset="0"/>
                          <a:ea typeface="Cambria Math" panose="02040503050406030204" pitchFamily="18" charset="0"/>
                        </a:rPr>
                        <m:t>≥</m:t>
                      </m:r>
                    </m:oMath>
                  </m:oMathPara>
                </a14:m>
                <a:endParaRPr lang="en-CO" sz="2400" dirty="0"/>
              </a:p>
            </p:txBody>
          </p:sp>
        </mc:Choice>
        <mc:Fallback xmlns="">
          <p:sp>
            <p:nvSpPr>
              <p:cNvPr id="25" name="TextBox 24">
                <a:extLst>
                  <a:ext uri="{FF2B5EF4-FFF2-40B4-BE49-F238E27FC236}">
                    <a16:creationId xmlns:a16="http://schemas.microsoft.com/office/drawing/2014/main" id="{286528FE-5718-E627-7C1F-D69A85985E1A}"/>
                  </a:ext>
                </a:extLst>
              </p:cNvPr>
              <p:cNvSpPr txBox="1">
                <a:spLocks noRot="1" noChangeAspect="1" noMove="1" noResize="1" noEditPoints="1" noAdjustHandles="1" noChangeArrowheads="1" noChangeShapeType="1" noTextEdit="1"/>
              </p:cNvSpPr>
              <p:nvPr/>
            </p:nvSpPr>
            <p:spPr>
              <a:xfrm>
                <a:off x="2616758" y="4302824"/>
                <a:ext cx="299762" cy="369332"/>
              </a:xfrm>
              <a:prstGeom prst="rect">
                <a:avLst/>
              </a:prstGeom>
              <a:blipFill>
                <a:blip r:embed="rId6"/>
                <a:stretch>
                  <a:fillRect l="-20000" r="-24000" b="-13333"/>
                </a:stretch>
              </a:blipFill>
            </p:spPr>
            <p:txBody>
              <a:bodyPr/>
              <a:lstStyle/>
              <a:p>
                <a:r>
                  <a:rPr lang="en-CO">
                    <a:noFill/>
                  </a:rPr>
                  <a:t> </a:t>
                </a:r>
              </a:p>
            </p:txBody>
          </p:sp>
        </mc:Fallback>
      </mc:AlternateContent>
      <p:sp>
        <p:nvSpPr>
          <p:cNvPr id="29" name="Title 1">
            <a:extLst>
              <a:ext uri="{FF2B5EF4-FFF2-40B4-BE49-F238E27FC236}">
                <a16:creationId xmlns:a16="http://schemas.microsoft.com/office/drawing/2014/main" id="{0F179B63-DBB7-EB9B-20AC-9168269EEB05}"/>
              </a:ext>
            </a:extLst>
          </p:cNvPr>
          <p:cNvSpPr txBox="1">
            <a:spLocks/>
          </p:cNvSpPr>
          <p:nvPr/>
        </p:nvSpPr>
        <p:spPr>
          <a:xfrm>
            <a:off x="7934555" y="3010946"/>
            <a:ext cx="1445405" cy="9515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rgbClr val="FF0000"/>
                </a:solidFill>
                <a:latin typeface="Times New Roman" panose="02020603050405020304" pitchFamily="18" charset="0"/>
                <a:cs typeface="Times New Roman" panose="02020603050405020304" pitchFamily="18" charset="0"/>
              </a:rPr>
              <a:t>Why?</a:t>
            </a:r>
            <a:endParaRPr lang="en-CA" sz="24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5685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439311"/>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Guesses for the parameters</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71DCA872-E99C-93AE-261D-D2D076688C50}"/>
              </a:ext>
            </a:extLst>
          </p:cNvPr>
          <p:cNvSpPr txBox="1">
            <a:spLocks/>
          </p:cNvSpPr>
          <p:nvPr/>
        </p:nvSpPr>
        <p:spPr>
          <a:xfrm>
            <a:off x="685315" y="1520811"/>
            <a:ext cx="10821365" cy="9515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b="1" dirty="0">
                <a:solidFill>
                  <a:srgbClr val="FF0000"/>
                </a:solidFill>
                <a:latin typeface="Times New Roman" panose="02020603050405020304" pitchFamily="18" charset="0"/>
                <a:cs typeface="Times New Roman" panose="02020603050405020304" pitchFamily="18" charset="0"/>
              </a:rPr>
              <a:t>2) The rate of repair should be greater than the rate of damage at the onset of age.</a:t>
            </a:r>
          </a:p>
          <a:p>
            <a:pPr algn="r"/>
            <a:endParaRPr lang="en-US" sz="2400" b="1" dirty="0">
              <a:solidFill>
                <a:srgbClr val="FF0000"/>
              </a:solidFill>
              <a:latin typeface="Times New Roman" panose="02020603050405020304" pitchFamily="18" charset="0"/>
              <a:cs typeface="Times New Roman" panose="02020603050405020304" pitchFamily="18" charset="0"/>
            </a:endParaRPr>
          </a:p>
          <a:p>
            <a:r>
              <a:rPr lang="en-US" sz="2400" b="1" dirty="0">
                <a:solidFill>
                  <a:srgbClr val="FF0000"/>
                </a:solidFill>
                <a:latin typeface="Times New Roman" panose="02020603050405020304" pitchFamily="18" charset="0"/>
                <a:cs typeface="Times New Roman" panose="02020603050405020304" pitchFamily="18" charset="0"/>
              </a:rPr>
              <a:t>At least a t = 0</a:t>
            </a:r>
            <a:endParaRPr lang="en-CA" sz="2400" b="1" dirty="0">
              <a:solidFill>
                <a:srgbClr val="FF0000"/>
              </a:solidFill>
              <a:latin typeface="Times New Roman" panose="02020603050405020304" pitchFamily="18" charset="0"/>
              <a:cs typeface="Times New Roman" panose="02020603050405020304" pitchFamily="18" charset="0"/>
            </a:endParaRPr>
          </a:p>
        </p:txBody>
      </p:sp>
      <p:pic>
        <p:nvPicPr>
          <p:cNvPr id="4" name="Picture 3" descr="A diagram of a graph&#10;&#10;Description automatically generated with medium confidence">
            <a:extLst>
              <a:ext uri="{FF2B5EF4-FFF2-40B4-BE49-F238E27FC236}">
                <a16:creationId xmlns:a16="http://schemas.microsoft.com/office/drawing/2014/main" id="{B11C41D6-22B3-F78B-E48C-400CE775FFCC}"/>
              </a:ext>
            </a:extLst>
          </p:cNvPr>
          <p:cNvPicPr>
            <a:picLocks noChangeAspect="1"/>
          </p:cNvPicPr>
          <p:nvPr/>
        </p:nvPicPr>
        <p:blipFill rotWithShape="1">
          <a:blip r:embed="rId2"/>
          <a:srcRect l="70153" t="6327" r="2933" b="61284"/>
          <a:stretch/>
        </p:blipFill>
        <p:spPr>
          <a:xfrm>
            <a:off x="6096000" y="3938298"/>
            <a:ext cx="2561258" cy="1658776"/>
          </a:xfrm>
          <a:prstGeom prst="rect">
            <a:avLst/>
          </a:prstGeom>
        </p:spPr>
      </p:pic>
      <p:pic>
        <p:nvPicPr>
          <p:cNvPr id="8" name="Picture 7" descr="A diagram of a graph&#10;&#10;Description automatically generated with medium confidence">
            <a:extLst>
              <a:ext uri="{FF2B5EF4-FFF2-40B4-BE49-F238E27FC236}">
                <a16:creationId xmlns:a16="http://schemas.microsoft.com/office/drawing/2014/main" id="{81214DF2-FE32-7346-0E3A-430601F83A25}"/>
              </a:ext>
            </a:extLst>
          </p:cNvPr>
          <p:cNvPicPr>
            <a:picLocks noChangeAspect="1"/>
          </p:cNvPicPr>
          <p:nvPr/>
        </p:nvPicPr>
        <p:blipFill rotWithShape="1">
          <a:blip r:embed="rId2"/>
          <a:srcRect l="70153" t="39568" r="2933" b="23087"/>
          <a:stretch/>
        </p:blipFill>
        <p:spPr>
          <a:xfrm>
            <a:off x="9024365" y="3937020"/>
            <a:ext cx="2561258" cy="1912620"/>
          </a:xfrm>
          <a:prstGeom prst="rect">
            <a:avLst/>
          </a:prstGeom>
        </p:spPr>
      </p:pic>
      <p:sp>
        <p:nvSpPr>
          <p:cNvPr id="29" name="Title 1">
            <a:extLst>
              <a:ext uri="{FF2B5EF4-FFF2-40B4-BE49-F238E27FC236}">
                <a16:creationId xmlns:a16="http://schemas.microsoft.com/office/drawing/2014/main" id="{0F179B63-DBB7-EB9B-20AC-9168269EEB05}"/>
              </a:ext>
            </a:extLst>
          </p:cNvPr>
          <p:cNvSpPr txBox="1">
            <a:spLocks/>
          </p:cNvSpPr>
          <p:nvPr/>
        </p:nvSpPr>
        <p:spPr>
          <a:xfrm>
            <a:off x="7934555" y="3010946"/>
            <a:ext cx="1445405" cy="9515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rgbClr val="FF0000"/>
                </a:solidFill>
                <a:latin typeface="Times New Roman" panose="02020603050405020304" pitchFamily="18" charset="0"/>
                <a:cs typeface="Times New Roman" panose="02020603050405020304" pitchFamily="18" charset="0"/>
              </a:rPr>
              <a:t>Why?</a:t>
            </a:r>
            <a:endParaRPr lang="en-CA" sz="2400" b="1" dirty="0">
              <a:solidFill>
                <a:srgbClr val="FF0000"/>
              </a:solidFill>
              <a:latin typeface="Times New Roman" panose="02020603050405020304" pitchFamily="18" charset="0"/>
              <a:cs typeface="Times New Roman" panose="02020603050405020304" pitchFamily="18" charset="0"/>
            </a:endParaRPr>
          </a:p>
        </p:txBody>
      </p:sp>
      <p:pic>
        <p:nvPicPr>
          <p:cNvPr id="30" name="Picture 29" descr="A graph showing a red line and a green line&#10;&#10;Description automatically generated">
            <a:extLst>
              <a:ext uri="{FF2B5EF4-FFF2-40B4-BE49-F238E27FC236}">
                <a16:creationId xmlns:a16="http://schemas.microsoft.com/office/drawing/2014/main" id="{25CF2C4F-AB19-2CC1-723A-65A9728CFA26}"/>
              </a:ext>
            </a:extLst>
          </p:cNvPr>
          <p:cNvPicPr>
            <a:picLocks noChangeAspect="1"/>
          </p:cNvPicPr>
          <p:nvPr/>
        </p:nvPicPr>
        <p:blipFill rotWithShape="1">
          <a:blip r:embed="rId3"/>
          <a:srcRect l="2713" t="5553" r="8525"/>
          <a:stretch/>
        </p:blipFill>
        <p:spPr>
          <a:xfrm>
            <a:off x="685315" y="2741242"/>
            <a:ext cx="4608112" cy="3677447"/>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EDF2A37-9FCF-A9D2-EC8D-E3F1DEF5595E}"/>
                  </a:ext>
                </a:extLst>
              </p:cNvPr>
              <p:cNvSpPr txBox="1"/>
              <p:nvPr/>
            </p:nvSpPr>
            <p:spPr>
              <a:xfrm>
                <a:off x="1779685" y="3614140"/>
                <a:ext cx="162612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i="1" smtClean="0">
                          <a:solidFill>
                            <a:srgbClr val="FF0000"/>
                          </a:solidFill>
                          <a:latin typeface="Cambria Math" panose="02040503050406030204" pitchFamily="18" charset="0"/>
                        </a:rPr>
                        <m:t> </m:t>
                      </m:r>
                      <m:r>
                        <a:rPr lang="en-US" sz="3000" b="1" i="1" smtClean="0">
                          <a:solidFill>
                            <a:srgbClr val="FF0000"/>
                          </a:solidFill>
                          <a:latin typeface="Cambria Math" panose="02040503050406030204" pitchFamily="18" charset="0"/>
                        </a:rPr>
                        <m:t>𝒓</m:t>
                      </m:r>
                      <m:r>
                        <a:rPr lang="en-US" sz="3000" b="1" i="1" smtClean="0">
                          <a:solidFill>
                            <a:srgbClr val="FF0000"/>
                          </a:solidFill>
                          <a:latin typeface="Cambria Math" panose="02040503050406030204" pitchFamily="18" charset="0"/>
                        </a:rPr>
                        <m:t> ≥</m:t>
                      </m:r>
                      <m:r>
                        <a:rPr lang="en-US" sz="3000" b="1" i="1" smtClean="0">
                          <a:solidFill>
                            <a:srgbClr val="FF0000"/>
                          </a:solidFill>
                          <a:latin typeface="Cambria Math" panose="02040503050406030204" pitchFamily="18" charset="0"/>
                          <a:ea typeface="Cambria Math" panose="02040503050406030204" pitchFamily="18" charset="0"/>
                        </a:rPr>
                        <m:t>𝒂</m:t>
                      </m:r>
                      <m:r>
                        <a:rPr lang="en-US" sz="3000" b="1" i="1" smtClean="0">
                          <a:solidFill>
                            <a:srgbClr val="FF0000"/>
                          </a:solidFill>
                          <a:latin typeface="Cambria Math" panose="02040503050406030204" pitchFamily="18" charset="0"/>
                          <a:ea typeface="Cambria Math" panose="02040503050406030204" pitchFamily="18" charset="0"/>
                        </a:rPr>
                        <m:t>   </m:t>
                      </m:r>
                    </m:oMath>
                  </m:oMathPara>
                </a14:m>
                <a:endParaRPr lang="en-CO" sz="3000" b="1" dirty="0">
                  <a:solidFill>
                    <a:srgbClr val="FF0000"/>
                  </a:solidFill>
                </a:endParaRPr>
              </a:p>
            </p:txBody>
          </p:sp>
        </mc:Choice>
        <mc:Fallback xmlns="">
          <p:sp>
            <p:nvSpPr>
              <p:cNvPr id="2" name="TextBox 1">
                <a:extLst>
                  <a:ext uri="{FF2B5EF4-FFF2-40B4-BE49-F238E27FC236}">
                    <a16:creationId xmlns:a16="http://schemas.microsoft.com/office/drawing/2014/main" id="{9EDF2A37-9FCF-A9D2-EC8D-E3F1DEF5595E}"/>
                  </a:ext>
                </a:extLst>
              </p:cNvPr>
              <p:cNvSpPr txBox="1">
                <a:spLocks noRot="1" noChangeAspect="1" noMove="1" noResize="1" noEditPoints="1" noAdjustHandles="1" noChangeArrowheads="1" noChangeShapeType="1" noTextEdit="1"/>
              </p:cNvSpPr>
              <p:nvPr/>
            </p:nvSpPr>
            <p:spPr>
              <a:xfrm>
                <a:off x="1779685" y="3614140"/>
                <a:ext cx="1626123" cy="461665"/>
              </a:xfrm>
              <a:prstGeom prst="rect">
                <a:avLst/>
              </a:prstGeom>
              <a:blipFill>
                <a:blip r:embed="rId4"/>
                <a:stretch>
                  <a:fillRect l="-3876" t="-7895" r="-3876" b="-34211"/>
                </a:stretch>
              </a:blipFill>
            </p:spPr>
            <p:txBody>
              <a:bodyPr/>
              <a:lstStyle/>
              <a:p>
                <a:r>
                  <a:rPr lang="en-CO">
                    <a:noFill/>
                  </a:rPr>
                  <a:t> </a:t>
                </a:r>
              </a:p>
            </p:txBody>
          </p:sp>
        </mc:Fallback>
      </mc:AlternateContent>
    </p:spTree>
    <p:extLst>
      <p:ext uri="{BB962C8B-B14F-4D97-AF65-F5344CB8AC3E}">
        <p14:creationId xmlns:p14="http://schemas.microsoft.com/office/powerpoint/2010/main" val="524916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439311"/>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Guesses for the parameters</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71DCA872-E99C-93AE-261D-D2D076688C50}"/>
              </a:ext>
            </a:extLst>
          </p:cNvPr>
          <p:cNvSpPr txBox="1">
            <a:spLocks/>
          </p:cNvSpPr>
          <p:nvPr/>
        </p:nvSpPr>
        <p:spPr>
          <a:xfrm>
            <a:off x="685315" y="1520811"/>
            <a:ext cx="11187370" cy="9515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FF0000"/>
                </a:solidFill>
                <a:latin typeface="Times New Roman" panose="02020603050405020304" pitchFamily="18" charset="0"/>
                <a:cs typeface="Times New Roman" panose="02020603050405020304" pitchFamily="18" charset="0"/>
              </a:rPr>
              <a:t>3) The rate of decrease of most physiological functions of humans beings is between 0.5 and 1.3 percent per year (???).</a:t>
            </a:r>
          </a:p>
          <a:p>
            <a:endParaRPr lang="en-US" sz="2400" b="1" dirty="0">
              <a:solidFill>
                <a:srgbClr val="FF0000"/>
              </a:solidFill>
              <a:latin typeface="Times New Roman" panose="02020603050405020304" pitchFamily="18" charset="0"/>
              <a:cs typeface="Times New Roman" panose="02020603050405020304" pitchFamily="18" charset="0"/>
            </a:endParaRPr>
          </a:p>
        </p:txBody>
      </p:sp>
      <p:pic>
        <p:nvPicPr>
          <p:cNvPr id="5" name="Picture 4" descr="A close-up of a text&#10;&#10;Description automatically generated">
            <a:extLst>
              <a:ext uri="{FF2B5EF4-FFF2-40B4-BE49-F238E27FC236}">
                <a16:creationId xmlns:a16="http://schemas.microsoft.com/office/drawing/2014/main" id="{BB214A1C-F3B2-589D-017F-D287D3CA604A}"/>
              </a:ext>
            </a:extLst>
          </p:cNvPr>
          <p:cNvPicPr>
            <a:picLocks noChangeAspect="1"/>
          </p:cNvPicPr>
          <p:nvPr/>
        </p:nvPicPr>
        <p:blipFill>
          <a:blip r:embed="rId2"/>
          <a:stretch>
            <a:fillRect/>
          </a:stretch>
        </p:blipFill>
        <p:spPr>
          <a:xfrm>
            <a:off x="5371724" y="2829691"/>
            <a:ext cx="6131066" cy="2860716"/>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5C54F27-82F7-7C20-04BD-F74E7F96EF5A}"/>
                  </a:ext>
                </a:extLst>
              </p:cNvPr>
              <p:cNvSpPr txBox="1"/>
              <p:nvPr/>
            </p:nvSpPr>
            <p:spPr>
              <a:xfrm>
                <a:off x="685315" y="4041599"/>
                <a:ext cx="3282630" cy="4987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CO" sz="3000" i="1" smtClean="0">
                              <a:latin typeface="Cambria Math" panose="02040503050406030204" pitchFamily="18" charset="0"/>
                            </a:rPr>
                          </m:ctrlPr>
                        </m:sSubSupPr>
                        <m:e>
                          <m:r>
                            <a:rPr lang="en-CO" sz="3000" i="1">
                              <a:latin typeface="Cambria Math" panose="02040503050406030204" pitchFamily="18" charset="0"/>
                              <a:ea typeface="Cambria Math" panose="02040503050406030204" pitchFamily="18" charset="0"/>
                            </a:rPr>
                            <m:t>𝜆</m:t>
                          </m:r>
                        </m:e>
                        <m:sub>
                          <m:r>
                            <a:rPr lang="en-US" sz="3000" i="1">
                              <a:latin typeface="Cambria Math" panose="02040503050406030204" pitchFamily="18" charset="0"/>
                            </a:rPr>
                            <m:t>𝑖</m:t>
                          </m:r>
                        </m:sub>
                        <m:sup>
                          <m:r>
                            <a:rPr lang="en-US" sz="3000" b="0" i="1" smtClean="0">
                              <a:latin typeface="Cambria Math" panose="02040503050406030204" pitchFamily="18" charset="0"/>
                            </a:rPr>
                            <m:t>𝑑</m:t>
                          </m:r>
                        </m:sup>
                      </m:sSubSup>
                      <m:d>
                        <m:dPr>
                          <m:ctrlPr>
                            <a:rPr lang="en-US" sz="3000" i="1">
                              <a:latin typeface="Cambria Math" panose="02040503050406030204" pitchFamily="18" charset="0"/>
                            </a:rPr>
                          </m:ctrlPr>
                        </m:dPr>
                        <m:e>
                          <m:r>
                            <a:rPr lang="en-US" sz="3000" i="1">
                              <a:latin typeface="Cambria Math" panose="02040503050406030204" pitchFamily="18" charset="0"/>
                            </a:rPr>
                            <m:t>𝑡</m:t>
                          </m:r>
                          <m:r>
                            <a:rPr lang="en-US" sz="3000" i="1">
                              <a:latin typeface="Cambria Math" panose="02040503050406030204" pitchFamily="18" charset="0"/>
                            </a:rPr>
                            <m:t>=100</m:t>
                          </m:r>
                        </m:e>
                      </m:d>
                      <m:r>
                        <a:rPr lang="en-US" sz="3000" b="0" i="1" smtClean="0">
                          <a:latin typeface="Cambria Math" panose="02040503050406030204" pitchFamily="18" charset="0"/>
                        </a:rPr>
                        <m:t> </m:t>
                      </m:r>
                      <m:r>
                        <a:rPr lang="en-US" sz="3000" b="0" i="1" smtClean="0">
                          <a:latin typeface="Cambria Math" panose="02040503050406030204" pitchFamily="18" charset="0"/>
                          <a:ea typeface="Cambria Math" panose="02040503050406030204" pitchFamily="18" charset="0"/>
                        </a:rPr>
                        <m:t>≤1.3 </m:t>
                      </m:r>
                    </m:oMath>
                  </m:oMathPara>
                </a14:m>
                <a:endParaRPr lang="en-CO" sz="3000" dirty="0"/>
              </a:p>
            </p:txBody>
          </p:sp>
        </mc:Choice>
        <mc:Fallback xmlns="">
          <p:sp>
            <p:nvSpPr>
              <p:cNvPr id="7" name="TextBox 6">
                <a:extLst>
                  <a:ext uri="{FF2B5EF4-FFF2-40B4-BE49-F238E27FC236}">
                    <a16:creationId xmlns:a16="http://schemas.microsoft.com/office/drawing/2014/main" id="{B5C54F27-82F7-7C20-04BD-F74E7F96EF5A}"/>
                  </a:ext>
                </a:extLst>
              </p:cNvPr>
              <p:cNvSpPr txBox="1">
                <a:spLocks noRot="1" noChangeAspect="1" noMove="1" noResize="1" noEditPoints="1" noAdjustHandles="1" noChangeArrowheads="1" noChangeShapeType="1" noTextEdit="1"/>
              </p:cNvSpPr>
              <p:nvPr/>
            </p:nvSpPr>
            <p:spPr>
              <a:xfrm>
                <a:off x="685315" y="4041599"/>
                <a:ext cx="3282630" cy="498791"/>
              </a:xfrm>
              <a:prstGeom prst="rect">
                <a:avLst/>
              </a:prstGeom>
              <a:blipFill>
                <a:blip r:embed="rId3"/>
                <a:stretch>
                  <a:fillRect l="-1923" r="-4231" b="-35000"/>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5E7292-D56F-F367-5465-D47B03934E05}"/>
                  </a:ext>
                </a:extLst>
              </p:cNvPr>
              <p:cNvSpPr txBox="1"/>
              <p:nvPr/>
            </p:nvSpPr>
            <p:spPr>
              <a:xfrm>
                <a:off x="685315" y="3013408"/>
                <a:ext cx="3069430" cy="4987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CO" sz="3000" i="1" smtClean="0">
                              <a:latin typeface="Cambria Math" panose="02040503050406030204" pitchFamily="18" charset="0"/>
                            </a:rPr>
                          </m:ctrlPr>
                        </m:sSubSupPr>
                        <m:e>
                          <m:r>
                            <a:rPr lang="en-CO" sz="3000" i="1">
                              <a:latin typeface="Cambria Math" panose="02040503050406030204" pitchFamily="18" charset="0"/>
                              <a:ea typeface="Cambria Math" panose="02040503050406030204" pitchFamily="18" charset="0"/>
                            </a:rPr>
                            <m:t>𝜆</m:t>
                          </m:r>
                        </m:e>
                        <m:sub>
                          <m:r>
                            <a:rPr lang="en-US" sz="3000" i="1">
                              <a:latin typeface="Cambria Math" panose="02040503050406030204" pitchFamily="18" charset="0"/>
                            </a:rPr>
                            <m:t>𝑖</m:t>
                          </m:r>
                        </m:sub>
                        <m:sup>
                          <m:r>
                            <a:rPr lang="en-US" sz="3000" b="0" i="1" smtClean="0">
                              <a:latin typeface="Cambria Math" panose="02040503050406030204" pitchFamily="18" charset="0"/>
                            </a:rPr>
                            <m:t>𝑑</m:t>
                          </m:r>
                        </m:sup>
                      </m:sSubSup>
                      <m:d>
                        <m:dPr>
                          <m:ctrlPr>
                            <a:rPr lang="en-US" sz="3000" i="1">
                              <a:latin typeface="Cambria Math" panose="02040503050406030204" pitchFamily="18" charset="0"/>
                            </a:rPr>
                          </m:ctrlPr>
                        </m:dPr>
                        <m:e>
                          <m:r>
                            <a:rPr lang="en-US" sz="3000" i="1">
                              <a:latin typeface="Cambria Math" panose="02040503050406030204" pitchFamily="18" charset="0"/>
                            </a:rPr>
                            <m:t>𝑡</m:t>
                          </m:r>
                          <m:r>
                            <a:rPr lang="en-US" sz="3000" i="1">
                              <a:latin typeface="Cambria Math" panose="02040503050406030204" pitchFamily="18" charset="0"/>
                            </a:rPr>
                            <m:t>=30</m:t>
                          </m:r>
                        </m:e>
                      </m:d>
                      <m:r>
                        <a:rPr lang="en-US" sz="3000" b="0" i="1" smtClean="0">
                          <a:latin typeface="Cambria Math" panose="02040503050406030204" pitchFamily="18" charset="0"/>
                        </a:rPr>
                        <m:t> </m:t>
                      </m:r>
                      <m:r>
                        <a:rPr lang="en-US" sz="3000" i="1">
                          <a:latin typeface="Cambria Math" panose="02040503050406030204" pitchFamily="18" charset="0"/>
                          <a:ea typeface="Cambria Math" panose="02040503050406030204" pitchFamily="18" charset="0"/>
                        </a:rPr>
                        <m:t>≥</m:t>
                      </m:r>
                      <m:r>
                        <a:rPr lang="en-US" sz="3000" b="0" i="1" smtClean="0">
                          <a:latin typeface="Cambria Math" panose="02040503050406030204" pitchFamily="18" charset="0"/>
                          <a:ea typeface="Cambria Math" panose="02040503050406030204" pitchFamily="18" charset="0"/>
                        </a:rPr>
                        <m:t>0.5 </m:t>
                      </m:r>
                    </m:oMath>
                  </m:oMathPara>
                </a14:m>
                <a:endParaRPr lang="en-CO" sz="3000" dirty="0"/>
              </a:p>
            </p:txBody>
          </p:sp>
        </mc:Choice>
        <mc:Fallback xmlns="">
          <p:sp>
            <p:nvSpPr>
              <p:cNvPr id="10" name="TextBox 9">
                <a:extLst>
                  <a:ext uri="{FF2B5EF4-FFF2-40B4-BE49-F238E27FC236}">
                    <a16:creationId xmlns:a16="http://schemas.microsoft.com/office/drawing/2014/main" id="{AD5E7292-D56F-F367-5465-D47B03934E05}"/>
                  </a:ext>
                </a:extLst>
              </p:cNvPr>
              <p:cNvSpPr txBox="1">
                <a:spLocks noRot="1" noChangeAspect="1" noMove="1" noResize="1" noEditPoints="1" noAdjustHandles="1" noChangeArrowheads="1" noChangeShapeType="1" noTextEdit="1"/>
              </p:cNvSpPr>
              <p:nvPr/>
            </p:nvSpPr>
            <p:spPr>
              <a:xfrm>
                <a:off x="685315" y="3013408"/>
                <a:ext cx="3069430" cy="498791"/>
              </a:xfrm>
              <a:prstGeom prst="rect">
                <a:avLst/>
              </a:prstGeom>
              <a:blipFill>
                <a:blip r:embed="rId4"/>
                <a:stretch>
                  <a:fillRect l="-2469" r="-4527" b="-35000"/>
                </a:stretch>
              </a:blipFill>
            </p:spPr>
            <p:txBody>
              <a:bodyPr/>
              <a:lstStyle/>
              <a:p>
                <a:r>
                  <a:rPr lang="en-CO">
                    <a:noFill/>
                  </a:rPr>
                  <a:t> </a:t>
                </a:r>
              </a:p>
            </p:txBody>
          </p:sp>
        </mc:Fallback>
      </mc:AlternateContent>
    </p:spTree>
    <p:extLst>
      <p:ext uri="{BB962C8B-B14F-4D97-AF65-F5344CB8AC3E}">
        <p14:creationId xmlns:p14="http://schemas.microsoft.com/office/powerpoint/2010/main" val="40366410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1623468" y="351908"/>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sz="5000" dirty="0">
                <a:latin typeface="Times New Roman" panose="02020603050405020304" pitchFamily="18" charset="0"/>
                <a:cs typeface="Times New Roman" panose="02020603050405020304" pitchFamily="18" charset="0"/>
              </a:rPr>
              <a:t>SM correlation is not a strong result</a:t>
            </a:r>
            <a:endParaRPr lang="en-CA" sz="5000" dirty="0">
              <a:latin typeface="Times New Roman" panose="02020603050405020304" pitchFamily="18" charset="0"/>
              <a:cs typeface="Times New Roman" panose="02020603050405020304" pitchFamily="18" charset="0"/>
            </a:endParaRPr>
          </a:p>
        </p:txBody>
      </p:sp>
      <p:pic>
        <p:nvPicPr>
          <p:cNvPr id="6" name="Picture 5" descr="A graph with red and blue dots&#10;&#10;Description automatically generated">
            <a:extLst>
              <a:ext uri="{FF2B5EF4-FFF2-40B4-BE49-F238E27FC236}">
                <a16:creationId xmlns:a16="http://schemas.microsoft.com/office/drawing/2014/main" id="{35A4A307-A8FD-67D4-151B-F138BFCBC67A}"/>
              </a:ext>
            </a:extLst>
          </p:cNvPr>
          <p:cNvPicPr>
            <a:picLocks noChangeAspect="1"/>
          </p:cNvPicPr>
          <p:nvPr/>
        </p:nvPicPr>
        <p:blipFill>
          <a:blip r:embed="rId2"/>
          <a:stretch>
            <a:fillRect/>
          </a:stretch>
        </p:blipFill>
        <p:spPr>
          <a:xfrm>
            <a:off x="368557" y="1076098"/>
            <a:ext cx="6423436" cy="5138749"/>
          </a:xfrm>
          <a:prstGeom prst="rect">
            <a:avLst/>
          </a:prstGeom>
        </p:spPr>
      </p:pic>
      <p:pic>
        <p:nvPicPr>
          <p:cNvPr id="7" name="Picture 6" descr="A diagram of a graph&#10;&#10;Description automatically generated with medium confidence">
            <a:extLst>
              <a:ext uri="{FF2B5EF4-FFF2-40B4-BE49-F238E27FC236}">
                <a16:creationId xmlns:a16="http://schemas.microsoft.com/office/drawing/2014/main" id="{52ED8703-39E1-35A1-684A-85691A968657}"/>
              </a:ext>
            </a:extLst>
          </p:cNvPr>
          <p:cNvPicPr>
            <a:picLocks noChangeAspect="1"/>
          </p:cNvPicPr>
          <p:nvPr/>
        </p:nvPicPr>
        <p:blipFill>
          <a:blip r:embed="rId3"/>
          <a:stretch>
            <a:fillRect/>
          </a:stretch>
        </p:blipFill>
        <p:spPr>
          <a:xfrm>
            <a:off x="6791993" y="1634034"/>
            <a:ext cx="4789293" cy="4376057"/>
          </a:xfrm>
          <a:prstGeom prst="rect">
            <a:avLst/>
          </a:prstGeom>
        </p:spPr>
      </p:pic>
    </p:spTree>
    <p:extLst>
      <p:ext uri="{BB962C8B-B14F-4D97-AF65-F5344CB8AC3E}">
        <p14:creationId xmlns:p14="http://schemas.microsoft.com/office/powerpoint/2010/main" val="11995299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7" y="280656"/>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SM correlation is not a strong result</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BB002830-617E-4876-56DA-E943041F870D}"/>
              </a:ext>
            </a:extLst>
          </p:cNvPr>
          <p:cNvSpPr txBox="1">
            <a:spLocks/>
          </p:cNvSpPr>
          <p:nvPr/>
        </p:nvSpPr>
        <p:spPr>
          <a:xfrm>
            <a:off x="685315" y="1475457"/>
            <a:ext cx="3921598" cy="31440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50000"/>
              </a:lnSpc>
            </a:pPr>
            <a:r>
              <a:rPr lang="en-US" sz="2000" dirty="0">
                <a:latin typeface="Times New Roman" panose="02020603050405020304" pitchFamily="18" charset="0"/>
                <a:cs typeface="Times New Roman" panose="02020603050405020304" pitchFamily="18" charset="0"/>
              </a:rPr>
              <a:t>Here we will put results from phenomenological data that shows that </a:t>
            </a:r>
            <a:r>
              <a:rPr lang="en-US" sz="2000" dirty="0" err="1">
                <a:latin typeface="Times New Roman" panose="02020603050405020304" pitchFamily="18" charset="0"/>
                <a:cs typeface="Times New Roman" panose="02020603050405020304" pitchFamily="18" charset="0"/>
              </a:rPr>
              <a:t>Strehler-Mildvan</a:t>
            </a:r>
            <a:r>
              <a:rPr lang="en-US" sz="2000" dirty="0">
                <a:latin typeface="Times New Roman" panose="02020603050405020304" pitchFamily="18" charset="0"/>
                <a:cs typeface="Times New Roman" panose="02020603050405020304" pitchFamily="18" charset="0"/>
              </a:rPr>
              <a:t> Correlation is not a strong results. </a:t>
            </a:r>
            <a:endParaRPr lang="en-CA" sz="20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FF9141C4-366A-DB44-C93D-CAB44C92E4E0}"/>
              </a:ext>
            </a:extLst>
          </p:cNvPr>
          <p:cNvSpPr txBox="1">
            <a:spLocks/>
          </p:cNvSpPr>
          <p:nvPr/>
        </p:nvSpPr>
        <p:spPr>
          <a:xfrm>
            <a:off x="6435917" y="1475457"/>
            <a:ext cx="5070763" cy="44028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50000"/>
              </a:lnSpc>
            </a:pPr>
            <a:r>
              <a:rPr lang="en-US" sz="2000" dirty="0">
                <a:latin typeface="Times New Roman" panose="02020603050405020304" pitchFamily="18" charset="0"/>
                <a:cs typeface="Times New Roman" panose="02020603050405020304" pitchFamily="18" charset="0"/>
              </a:rPr>
              <a:t>The reason why we cant see the SM correlation as in the paper of 1960 is because:</a:t>
            </a:r>
          </a:p>
          <a:p>
            <a:pPr marL="342900" indent="-342900" algn="just">
              <a:lnSpc>
                <a:spcPct val="150000"/>
              </a:lnSpc>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Gompertz</a:t>
            </a:r>
            <a:r>
              <a:rPr lang="en-US" sz="2000" dirty="0">
                <a:latin typeface="Times New Roman" panose="02020603050405020304" pitchFamily="18" charset="0"/>
                <a:cs typeface="Times New Roman" panose="02020603050405020304" pitchFamily="18" charset="0"/>
              </a:rPr>
              <a:t> Slope (alpha) could change in the time</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Ro could change in the time</a:t>
            </a:r>
          </a:p>
          <a:p>
            <a:pPr marL="342900" indent="-342900" algn="just">
              <a:lnSpc>
                <a:spcPct val="150000"/>
              </a:lnSpc>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Therefore, the correlation between this two values could be dynamic in time and not just one point for the entire curve of mortality rate. </a:t>
            </a:r>
            <a:endParaRPr lang="en-CA" sz="2000" dirty="0">
              <a:latin typeface="Times New Roman" panose="02020603050405020304" pitchFamily="18" charset="0"/>
              <a:cs typeface="Times New Roman" panose="02020603050405020304" pitchFamily="18" charset="0"/>
            </a:endParaRPr>
          </a:p>
        </p:txBody>
      </p:sp>
      <p:pic>
        <p:nvPicPr>
          <p:cNvPr id="5" name="Picture 4" descr="A diagram of different colored lines&#10;&#10;Description automatically generated with medium confidence">
            <a:extLst>
              <a:ext uri="{FF2B5EF4-FFF2-40B4-BE49-F238E27FC236}">
                <a16:creationId xmlns:a16="http://schemas.microsoft.com/office/drawing/2014/main" id="{08FD480D-813C-5E73-27DD-E5D0F5B3023D}"/>
              </a:ext>
            </a:extLst>
          </p:cNvPr>
          <p:cNvPicPr>
            <a:picLocks noChangeAspect="1"/>
          </p:cNvPicPr>
          <p:nvPr/>
        </p:nvPicPr>
        <p:blipFill>
          <a:blip r:embed="rId2"/>
          <a:stretch>
            <a:fillRect/>
          </a:stretch>
        </p:blipFill>
        <p:spPr>
          <a:xfrm>
            <a:off x="590311" y="1104344"/>
            <a:ext cx="11282373" cy="5641187"/>
          </a:xfrm>
          <a:prstGeom prst="rect">
            <a:avLst/>
          </a:prstGeom>
        </p:spPr>
      </p:pic>
    </p:spTree>
    <p:extLst>
      <p:ext uri="{BB962C8B-B14F-4D97-AF65-F5344CB8AC3E}">
        <p14:creationId xmlns:p14="http://schemas.microsoft.com/office/powerpoint/2010/main" val="1940798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1623468" y="351908"/>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sz="5000" dirty="0">
                <a:latin typeface="Times New Roman" panose="02020603050405020304" pitchFamily="18" charset="0"/>
                <a:cs typeface="Times New Roman" panose="02020603050405020304" pitchFamily="18" charset="0"/>
              </a:rPr>
              <a:t>SM correlation is not a strong result</a:t>
            </a:r>
            <a:endParaRPr lang="en-CA" sz="5000" dirty="0">
              <a:latin typeface="Times New Roman" panose="02020603050405020304" pitchFamily="18" charset="0"/>
              <a:cs typeface="Times New Roman" panose="02020603050405020304" pitchFamily="18" charset="0"/>
            </a:endParaRPr>
          </a:p>
        </p:txBody>
      </p:sp>
      <p:pic>
        <p:nvPicPr>
          <p:cNvPr id="5" name="Picture 4" descr="A diagram of age-specific parameters&#10;&#10;Description automatically generated with medium confidence">
            <a:extLst>
              <a:ext uri="{FF2B5EF4-FFF2-40B4-BE49-F238E27FC236}">
                <a16:creationId xmlns:a16="http://schemas.microsoft.com/office/drawing/2014/main" id="{7955B23C-5ADD-D477-AA7B-BACE151188E6}"/>
              </a:ext>
            </a:extLst>
          </p:cNvPr>
          <p:cNvPicPr>
            <a:picLocks noChangeAspect="1"/>
          </p:cNvPicPr>
          <p:nvPr/>
        </p:nvPicPr>
        <p:blipFill>
          <a:blip r:embed="rId2"/>
          <a:stretch>
            <a:fillRect/>
          </a:stretch>
        </p:blipFill>
        <p:spPr>
          <a:xfrm>
            <a:off x="483183" y="1076098"/>
            <a:ext cx="6950516" cy="5560413"/>
          </a:xfrm>
          <a:prstGeom prst="rect">
            <a:avLst/>
          </a:prstGeom>
        </p:spPr>
      </p:pic>
      <p:pic>
        <p:nvPicPr>
          <p:cNvPr id="8" name="Picture 7" descr="A diagram of a graph&#10;&#10;Description automatically generated with medium confidence">
            <a:extLst>
              <a:ext uri="{FF2B5EF4-FFF2-40B4-BE49-F238E27FC236}">
                <a16:creationId xmlns:a16="http://schemas.microsoft.com/office/drawing/2014/main" id="{B4E26F1A-795C-974C-AAAA-0C7517663D4C}"/>
              </a:ext>
            </a:extLst>
          </p:cNvPr>
          <p:cNvPicPr>
            <a:picLocks noChangeAspect="1"/>
          </p:cNvPicPr>
          <p:nvPr/>
        </p:nvPicPr>
        <p:blipFill>
          <a:blip r:embed="rId3"/>
          <a:stretch>
            <a:fillRect/>
          </a:stretch>
        </p:blipFill>
        <p:spPr>
          <a:xfrm>
            <a:off x="7034150" y="1800288"/>
            <a:ext cx="4789293" cy="4376057"/>
          </a:xfrm>
          <a:prstGeom prst="rect">
            <a:avLst/>
          </a:prstGeom>
        </p:spPr>
      </p:pic>
    </p:spTree>
    <p:extLst>
      <p:ext uri="{BB962C8B-B14F-4D97-AF65-F5344CB8AC3E}">
        <p14:creationId xmlns:p14="http://schemas.microsoft.com/office/powerpoint/2010/main" val="8882017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1623468" y="351908"/>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sz="5000" dirty="0">
                <a:latin typeface="Times New Roman" panose="02020603050405020304" pitchFamily="18" charset="0"/>
                <a:cs typeface="Times New Roman" panose="02020603050405020304" pitchFamily="18" charset="0"/>
              </a:rPr>
              <a:t>SM correlation is not a strong result</a:t>
            </a:r>
            <a:endParaRPr lang="en-CA" sz="5000" dirty="0">
              <a:latin typeface="Times New Roman" panose="02020603050405020304" pitchFamily="18" charset="0"/>
              <a:cs typeface="Times New Roman" panose="02020603050405020304" pitchFamily="18" charset="0"/>
            </a:endParaRPr>
          </a:p>
        </p:txBody>
      </p:sp>
      <p:pic>
        <p:nvPicPr>
          <p:cNvPr id="3" name="Picture 2" descr="A group of graphs showing different numbers&#10;&#10;Description automatically generated with medium confidence">
            <a:extLst>
              <a:ext uri="{FF2B5EF4-FFF2-40B4-BE49-F238E27FC236}">
                <a16:creationId xmlns:a16="http://schemas.microsoft.com/office/drawing/2014/main" id="{84229178-A882-357F-073C-4B269D4B0036}"/>
              </a:ext>
            </a:extLst>
          </p:cNvPr>
          <p:cNvPicPr>
            <a:picLocks noChangeAspect="1"/>
          </p:cNvPicPr>
          <p:nvPr/>
        </p:nvPicPr>
        <p:blipFill>
          <a:blip r:embed="rId2"/>
          <a:stretch>
            <a:fillRect/>
          </a:stretch>
        </p:blipFill>
        <p:spPr>
          <a:xfrm>
            <a:off x="633350" y="1076098"/>
            <a:ext cx="10925299" cy="5462650"/>
          </a:xfrm>
          <a:prstGeom prst="rect">
            <a:avLst/>
          </a:prstGeom>
        </p:spPr>
      </p:pic>
    </p:spTree>
    <p:extLst>
      <p:ext uri="{BB962C8B-B14F-4D97-AF65-F5344CB8AC3E}">
        <p14:creationId xmlns:p14="http://schemas.microsoft.com/office/powerpoint/2010/main" val="674086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72ED586-B619-F500-0D49-5654891CAC78}"/>
              </a:ext>
            </a:extLst>
          </p:cNvPr>
          <p:cNvSpPr>
            <a:spLocks noGrp="1"/>
          </p:cNvSpPr>
          <p:nvPr>
            <p:ph type="title"/>
          </p:nvPr>
        </p:nvSpPr>
        <p:spPr>
          <a:xfrm>
            <a:off x="838200" y="326039"/>
            <a:ext cx="10515600" cy="724190"/>
          </a:xfrm>
        </p:spPr>
        <p:txBody>
          <a:bodyPr>
            <a:normAutofit fontScale="90000"/>
          </a:bodyPr>
          <a:lstStyle/>
          <a:p>
            <a:pPr algn="ctr"/>
            <a:r>
              <a:rPr lang="en-CA" sz="4000" dirty="0">
                <a:latin typeface="Times New Roman" panose="02020603050405020304" pitchFamily="18" charset="0"/>
                <a:cs typeface="Times New Roman" panose="02020603050405020304" pitchFamily="18" charset="0"/>
              </a:rPr>
              <a:t>Gompertz Law to model the exponential increment</a:t>
            </a:r>
          </a:p>
        </p:txBody>
      </p:sp>
      <p:sp>
        <p:nvSpPr>
          <p:cNvPr id="4" name="Title 1">
            <a:extLst>
              <a:ext uri="{FF2B5EF4-FFF2-40B4-BE49-F238E27FC236}">
                <a16:creationId xmlns:a16="http://schemas.microsoft.com/office/drawing/2014/main" id="{AF607D07-15E4-A6C7-2A5D-9DE3E1E19194}"/>
              </a:ext>
            </a:extLst>
          </p:cNvPr>
          <p:cNvSpPr txBox="1">
            <a:spLocks/>
          </p:cNvSpPr>
          <p:nvPr/>
        </p:nvSpPr>
        <p:spPr>
          <a:xfrm>
            <a:off x="7558117" y="6400955"/>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3</a:t>
            </a:r>
          </a:p>
          <a:p>
            <a:pPr algn="r"/>
            <a:endParaRPr lang="en-CA"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D901E42-CC8B-AA1B-6B96-47C20B1FC7AE}"/>
                  </a:ext>
                </a:extLst>
              </p:cNvPr>
              <p:cNvSpPr txBox="1"/>
              <p:nvPr/>
            </p:nvSpPr>
            <p:spPr>
              <a:xfrm>
                <a:off x="838200" y="1689568"/>
                <a:ext cx="3036376" cy="451086"/>
              </a:xfrm>
              <a:prstGeom prst="rect">
                <a:avLst/>
              </a:prstGeom>
              <a:noFill/>
            </p:spPr>
            <p:txBody>
              <a:bodyPr wrap="square" lIns="0" tIns="0" rIns="0" bIns="0" rtlCol="0">
                <a:spAutoFit/>
              </a:bodyPr>
              <a:lstStyle/>
              <a:p>
                <a14:m>
                  <m:oMath xmlns:m="http://schemas.openxmlformats.org/officeDocument/2006/math">
                    <m:r>
                      <a:rPr lang="en-US" sz="2800" i="1" smtClean="0">
                        <a:latin typeface="Cambria Math" panose="02040503050406030204" pitchFamily="18" charset="0"/>
                        <a:ea typeface="Cambria Math" panose="02040503050406030204" pitchFamily="18" charset="0"/>
                      </a:rPr>
                      <m:t>𝜇</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𝑡</m:t>
                        </m:r>
                      </m:e>
                    </m:d>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𝑅</m:t>
                        </m:r>
                      </m:e>
                      <m:sub>
                        <m:r>
                          <a:rPr lang="en-US" sz="2800" b="0" i="1" smtClean="0">
                            <a:latin typeface="Cambria Math" panose="02040503050406030204" pitchFamily="18" charset="0"/>
                            <a:ea typeface="Cambria Math" panose="02040503050406030204" pitchFamily="18" charset="0"/>
                          </a:rPr>
                          <m:t>0</m:t>
                        </m:r>
                      </m:sub>
                    </m:sSub>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𝑒</m:t>
                        </m:r>
                      </m:e>
                      <m:sup>
                        <m:r>
                          <a:rPr lang="en-US" sz="2800" b="0" i="1" smtClean="0">
                            <a:latin typeface="Cambria Math" panose="02040503050406030204" pitchFamily="18" charset="0"/>
                            <a:ea typeface="Cambria Math" panose="02040503050406030204" pitchFamily="18" charset="0"/>
                          </a:rPr>
                          <m:t>𝛽</m:t>
                        </m:r>
                        <m:r>
                          <a:rPr lang="en-US" sz="2800" b="0" i="1" smtClean="0">
                            <a:latin typeface="Cambria Math" panose="02040503050406030204" pitchFamily="18" charset="0"/>
                            <a:ea typeface="Cambria Math" panose="02040503050406030204" pitchFamily="18" charset="0"/>
                          </a:rPr>
                          <m:t>𝑡</m:t>
                        </m:r>
                      </m:sup>
                    </m:sSup>
                  </m:oMath>
                </a14:m>
                <a:r>
                  <a:rPr lang="en-US" sz="2800" dirty="0">
                    <a:latin typeface="Times New Roman" panose="02020603050405020304" pitchFamily="18" charset="0"/>
                    <a:cs typeface="Times New Roman" panose="02020603050405020304" pitchFamily="18" charset="0"/>
                  </a:rPr>
                  <a:t> + A</a:t>
                </a:r>
              </a:p>
            </p:txBody>
          </p:sp>
        </mc:Choice>
        <mc:Fallback xmlns="">
          <p:sp>
            <p:nvSpPr>
              <p:cNvPr id="5" name="TextBox 4">
                <a:extLst>
                  <a:ext uri="{FF2B5EF4-FFF2-40B4-BE49-F238E27FC236}">
                    <a16:creationId xmlns:a16="http://schemas.microsoft.com/office/drawing/2014/main" id="{8D901E42-CC8B-AA1B-6B96-47C20B1FC7AE}"/>
                  </a:ext>
                </a:extLst>
              </p:cNvPr>
              <p:cNvSpPr txBox="1">
                <a:spLocks noRot="1" noChangeAspect="1" noMove="1" noResize="1" noEditPoints="1" noAdjustHandles="1" noChangeArrowheads="1" noChangeShapeType="1" noTextEdit="1"/>
              </p:cNvSpPr>
              <p:nvPr/>
            </p:nvSpPr>
            <p:spPr>
              <a:xfrm>
                <a:off x="838200" y="1689568"/>
                <a:ext cx="3036376" cy="451086"/>
              </a:xfrm>
              <a:prstGeom prst="rect">
                <a:avLst/>
              </a:prstGeom>
              <a:blipFill>
                <a:blip r:embed="rId3"/>
                <a:stretch>
                  <a:fillRect l="-4167" t="-16216" b="-48649"/>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2799BE7C-725B-E1DC-D483-8F664630BCB9}"/>
              </a:ext>
            </a:extLst>
          </p:cNvPr>
          <p:cNvSpPr/>
          <p:nvPr/>
        </p:nvSpPr>
        <p:spPr>
          <a:xfrm>
            <a:off x="728420" y="1689568"/>
            <a:ext cx="2867187" cy="66617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33144646-F092-6EB2-AEA8-87EB10F2301E}"/>
              </a:ext>
            </a:extLst>
          </p:cNvPr>
          <p:cNvSpPr txBox="1">
            <a:spLocks/>
          </p:cNvSpPr>
          <p:nvPr/>
        </p:nvSpPr>
        <p:spPr>
          <a:xfrm>
            <a:off x="6354306" y="1619322"/>
            <a:ext cx="4850490"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2000" dirty="0">
                <a:latin typeface="Times New Roman" panose="02020603050405020304" pitchFamily="18" charset="0"/>
                <a:cs typeface="Times New Roman" panose="02020603050405020304" pitchFamily="18" charset="0"/>
              </a:rPr>
              <a:t>Exponential model to explain the exponential increment of mortality with age</a:t>
            </a:r>
          </a:p>
          <a:p>
            <a:pPr algn="r"/>
            <a:endParaRPr lang="en-CA" sz="2000" dirty="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0318BE3D-CC08-D90A-C63A-F6FC886D3BDE}"/>
              </a:ext>
            </a:extLst>
          </p:cNvPr>
          <p:cNvSpPr txBox="1">
            <a:spLocks/>
          </p:cNvSpPr>
          <p:nvPr/>
        </p:nvSpPr>
        <p:spPr>
          <a:xfrm>
            <a:off x="588935" y="2589355"/>
            <a:ext cx="3146156"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CA" sz="2000" dirty="0">
                <a:latin typeface="Times New Roman" panose="02020603050405020304" pitchFamily="18" charset="0"/>
                <a:cs typeface="Times New Roman" panose="02020603050405020304" pitchFamily="18" charset="0"/>
              </a:rPr>
              <a:t>Sum of age dependent term and age independent term</a:t>
            </a:r>
          </a:p>
          <a:p>
            <a:pPr algn="r"/>
            <a:endParaRPr lang="en-CA" sz="2000" dirty="0">
              <a:latin typeface="Times New Roman" panose="02020603050405020304" pitchFamily="18" charset="0"/>
              <a:cs typeface="Times New Roman" panose="02020603050405020304" pitchFamily="18" charset="0"/>
            </a:endParaRPr>
          </a:p>
        </p:txBody>
      </p:sp>
      <p:sp>
        <p:nvSpPr>
          <p:cNvPr id="16" name="Title 1">
            <a:extLst>
              <a:ext uri="{FF2B5EF4-FFF2-40B4-BE49-F238E27FC236}">
                <a16:creationId xmlns:a16="http://schemas.microsoft.com/office/drawing/2014/main" id="{96228BA2-76CD-B276-E4F3-8BA65C7DF6EF}"/>
              </a:ext>
            </a:extLst>
          </p:cNvPr>
          <p:cNvSpPr txBox="1">
            <a:spLocks/>
          </p:cNvSpPr>
          <p:nvPr/>
        </p:nvSpPr>
        <p:spPr>
          <a:xfrm>
            <a:off x="728420" y="3945940"/>
            <a:ext cx="3146156"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endParaRPr lang="en-CA" sz="2000" dirty="0">
              <a:latin typeface="Times New Roman" panose="02020603050405020304" pitchFamily="18" charset="0"/>
              <a:cs typeface="Times New Roman" panose="02020603050405020304" pitchFamily="18" charset="0"/>
            </a:endParaRPr>
          </a:p>
        </p:txBody>
      </p:sp>
      <p:pic>
        <p:nvPicPr>
          <p:cNvPr id="19" name="Picture 18" descr="A graph of a number of patients&#10;&#10;Description automatically generated with medium confidence">
            <a:extLst>
              <a:ext uri="{FF2B5EF4-FFF2-40B4-BE49-F238E27FC236}">
                <a16:creationId xmlns:a16="http://schemas.microsoft.com/office/drawing/2014/main" id="{1B655E67-F685-FB1A-BC70-F18457E43443}"/>
              </a:ext>
            </a:extLst>
          </p:cNvPr>
          <p:cNvPicPr>
            <a:picLocks noChangeAspect="1"/>
          </p:cNvPicPr>
          <p:nvPr/>
        </p:nvPicPr>
        <p:blipFill rotWithShape="1">
          <a:blip r:embed="rId4"/>
          <a:srcRect t="6096" r="8095"/>
          <a:stretch/>
        </p:blipFill>
        <p:spPr>
          <a:xfrm>
            <a:off x="5469146" y="2738183"/>
            <a:ext cx="5735649" cy="3662772"/>
          </a:xfrm>
          <a:prstGeom prst="rect">
            <a:avLst/>
          </a:prstGeom>
        </p:spPr>
      </p:pic>
    </p:spTree>
    <p:extLst>
      <p:ext uri="{BB962C8B-B14F-4D97-AF65-F5344CB8AC3E}">
        <p14:creationId xmlns:p14="http://schemas.microsoft.com/office/powerpoint/2010/main" val="42089820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439311"/>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sz="5000" dirty="0">
                <a:latin typeface="Times New Roman" panose="02020603050405020304" pitchFamily="18" charset="0"/>
                <a:cs typeface="Times New Roman" panose="02020603050405020304" pitchFamily="18" charset="0"/>
              </a:rPr>
              <a:t>SM correlation is not a strong result (???)</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itle 1">
                <a:extLst>
                  <a:ext uri="{FF2B5EF4-FFF2-40B4-BE49-F238E27FC236}">
                    <a16:creationId xmlns:a16="http://schemas.microsoft.com/office/drawing/2014/main" id="{FF9141C4-366A-DB44-C93D-CAB44C92E4E0}"/>
                  </a:ext>
                </a:extLst>
              </p:cNvPr>
              <p:cNvSpPr txBox="1">
                <a:spLocks/>
              </p:cNvSpPr>
              <p:nvPr/>
            </p:nvSpPr>
            <p:spPr>
              <a:xfrm>
                <a:off x="685315" y="1572347"/>
                <a:ext cx="7229960" cy="27806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200000"/>
                  </a:lnSpc>
                </a:pPr>
                <a:r>
                  <a:rPr lang="en-US" sz="2000" dirty="0">
                    <a:latin typeface="Times New Roman" panose="02020603050405020304" pitchFamily="18" charset="0"/>
                    <a:cs typeface="Times New Roman" panose="02020603050405020304" pitchFamily="18" charset="0"/>
                  </a:rPr>
                  <a:t>The reason why we should not calculate the SM correlation as in the 1960 paper is because:</a:t>
                </a:r>
              </a:p>
              <a:p>
                <a:pPr marL="342900" indent="-342900" algn="just">
                  <a:lnSpc>
                    <a:spcPct val="200000"/>
                  </a:lnSpc>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anose="02020603050405020304" pitchFamily="18" charset="0"/>
                      </a:rPr>
                      <m:t>𝛼</m:t>
                    </m:r>
                  </m:oMath>
                </a14:m>
                <a:r>
                  <a:rPr lang="en-US" sz="2000" dirty="0">
                    <a:latin typeface="Times New Roman" panose="02020603050405020304" pitchFamily="18" charset="0"/>
                    <a:cs typeface="Times New Roman" panose="02020603050405020304" pitchFamily="18" charset="0"/>
                  </a:rPr>
                  <a:t> can change over time along the same Gompertzian trajectory. </a:t>
                </a:r>
              </a:p>
              <a:p>
                <a:pPr marL="342900" indent="-342900" algn="just">
                  <a:lnSpc>
                    <a:spcPct val="200000"/>
                  </a:lnSpc>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𝑅</m:t>
                        </m:r>
                      </m:e>
                      <m:sub>
                        <m:r>
                          <a:rPr lang="en-US" sz="2000" b="0" i="1" smtClean="0">
                            <a:latin typeface="Cambria Math" panose="02040503050406030204" pitchFamily="18" charset="0"/>
                            <a:cs typeface="Times New Roman" panose="02020603050405020304" pitchFamily="18" charset="0"/>
                          </a:rPr>
                          <m:t>0</m:t>
                        </m:r>
                      </m:sub>
                    </m:sSub>
                    <m:r>
                      <a:rPr lang="en-US" sz="2000" b="0" i="1" smtClean="0">
                        <a:latin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can change over time along the same Gompertzian trajectory.</a:t>
                </a:r>
              </a:p>
              <a:p>
                <a:pPr algn="just">
                  <a:lnSpc>
                    <a:spcPct val="200000"/>
                  </a:lnSpc>
                </a:pPr>
                <a:endParaRPr lang="en-US" sz="2000" dirty="0">
                  <a:latin typeface="Times New Roman" panose="02020603050405020304" pitchFamily="18" charset="0"/>
                  <a:cs typeface="Times New Roman" panose="02020603050405020304" pitchFamily="18" charset="0"/>
                </a:endParaRPr>
              </a:p>
              <a:p>
                <a:pPr marL="342900" indent="-342900" algn="just">
                  <a:lnSpc>
                    <a:spcPct val="200000"/>
                  </a:lnSpc>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mc:Choice>
        <mc:Fallback xmlns="">
          <p:sp>
            <p:nvSpPr>
              <p:cNvPr id="3" name="Title 1">
                <a:extLst>
                  <a:ext uri="{FF2B5EF4-FFF2-40B4-BE49-F238E27FC236}">
                    <a16:creationId xmlns:a16="http://schemas.microsoft.com/office/drawing/2014/main" id="{FF9141C4-366A-DB44-C93D-CAB44C92E4E0}"/>
                  </a:ext>
                </a:extLst>
              </p:cNvPr>
              <p:cNvSpPr txBox="1">
                <a:spLocks noRot="1" noChangeAspect="1" noMove="1" noResize="1" noEditPoints="1" noAdjustHandles="1" noChangeArrowheads="1" noChangeShapeType="1" noTextEdit="1"/>
              </p:cNvSpPr>
              <p:nvPr/>
            </p:nvSpPr>
            <p:spPr>
              <a:xfrm>
                <a:off x="685315" y="1572347"/>
                <a:ext cx="7229960" cy="2780640"/>
              </a:xfrm>
              <a:prstGeom prst="rect">
                <a:avLst/>
              </a:prstGeom>
              <a:blipFill>
                <a:blip r:embed="rId2"/>
                <a:stretch>
                  <a:fillRect l="-876" t="-9091" r="-876"/>
                </a:stretch>
              </a:blipFill>
            </p:spPr>
            <p:txBody>
              <a:bodyPr/>
              <a:lstStyle/>
              <a:p>
                <a:r>
                  <a:rPr lang="en-CO">
                    <a:noFill/>
                  </a:rPr>
                  <a:t> </a:t>
                </a:r>
              </a:p>
            </p:txBody>
          </p:sp>
        </mc:Fallback>
      </mc:AlternateContent>
      <p:pic>
        <p:nvPicPr>
          <p:cNvPr id="5" name="Picture 4" descr="A close-up of a text&#10;&#10;Description automatically generated">
            <a:extLst>
              <a:ext uri="{FF2B5EF4-FFF2-40B4-BE49-F238E27FC236}">
                <a16:creationId xmlns:a16="http://schemas.microsoft.com/office/drawing/2014/main" id="{1082883E-44EC-BDAB-05EE-226A49F66241}"/>
              </a:ext>
            </a:extLst>
          </p:cNvPr>
          <p:cNvPicPr>
            <a:picLocks noChangeAspect="1"/>
          </p:cNvPicPr>
          <p:nvPr/>
        </p:nvPicPr>
        <p:blipFill>
          <a:blip r:embed="rId3"/>
          <a:stretch>
            <a:fillRect/>
          </a:stretch>
        </p:blipFill>
        <p:spPr>
          <a:xfrm>
            <a:off x="6771562" y="3952659"/>
            <a:ext cx="5101123" cy="2665988"/>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F63AED0F-C61A-AD2B-C576-756C415B87A9}"/>
                  </a:ext>
                </a:extLst>
              </p14:cNvPr>
              <p14:cNvContentPartPr/>
              <p14:nvPr/>
            </p14:nvContentPartPr>
            <p14:xfrm>
              <a:off x="13022775" y="4623840"/>
              <a:ext cx="360" cy="360"/>
            </p14:xfrm>
          </p:contentPart>
        </mc:Choice>
        <mc:Fallback xmlns="">
          <p:pic>
            <p:nvPicPr>
              <p:cNvPr id="6" name="Ink 5">
                <a:extLst>
                  <a:ext uri="{FF2B5EF4-FFF2-40B4-BE49-F238E27FC236}">
                    <a16:creationId xmlns:a16="http://schemas.microsoft.com/office/drawing/2014/main" id="{F63AED0F-C61A-AD2B-C576-756C415B87A9}"/>
                  </a:ext>
                </a:extLst>
              </p:cNvPr>
              <p:cNvPicPr/>
              <p:nvPr/>
            </p:nvPicPr>
            <p:blipFill>
              <a:blip r:embed="rId5"/>
              <a:stretch>
                <a:fillRect/>
              </a:stretch>
            </p:blipFill>
            <p:spPr>
              <a:xfrm>
                <a:off x="12933135" y="4444200"/>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9A8A05C5-1BD3-A318-E436-0EEC09C5BB28}"/>
                  </a:ext>
                </a:extLst>
              </p14:cNvPr>
              <p14:cNvContentPartPr/>
              <p14:nvPr/>
            </p14:nvContentPartPr>
            <p14:xfrm>
              <a:off x="8791781" y="4738680"/>
              <a:ext cx="2952720" cy="8640"/>
            </p14:xfrm>
          </p:contentPart>
        </mc:Choice>
        <mc:Fallback xmlns="">
          <p:pic>
            <p:nvPicPr>
              <p:cNvPr id="10" name="Ink 9">
                <a:extLst>
                  <a:ext uri="{FF2B5EF4-FFF2-40B4-BE49-F238E27FC236}">
                    <a16:creationId xmlns:a16="http://schemas.microsoft.com/office/drawing/2014/main" id="{9A8A05C5-1BD3-A318-E436-0EEC09C5BB28}"/>
                  </a:ext>
                </a:extLst>
              </p:cNvPr>
              <p:cNvPicPr/>
              <p:nvPr/>
            </p:nvPicPr>
            <p:blipFill>
              <a:blip r:embed="rId7"/>
              <a:stretch>
                <a:fillRect/>
              </a:stretch>
            </p:blipFill>
            <p:spPr>
              <a:xfrm>
                <a:off x="8702141" y="4558680"/>
                <a:ext cx="313236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E9BE37A4-8CB7-3FA4-1AB0-C03733E20167}"/>
                  </a:ext>
                </a:extLst>
              </p14:cNvPr>
              <p14:cNvContentPartPr/>
              <p14:nvPr/>
            </p14:nvContentPartPr>
            <p14:xfrm>
              <a:off x="6887741" y="5049360"/>
              <a:ext cx="4944600" cy="79200"/>
            </p14:xfrm>
          </p:contentPart>
        </mc:Choice>
        <mc:Fallback xmlns="">
          <p:pic>
            <p:nvPicPr>
              <p:cNvPr id="11" name="Ink 10">
                <a:extLst>
                  <a:ext uri="{FF2B5EF4-FFF2-40B4-BE49-F238E27FC236}">
                    <a16:creationId xmlns:a16="http://schemas.microsoft.com/office/drawing/2014/main" id="{E9BE37A4-8CB7-3FA4-1AB0-C03733E20167}"/>
                  </a:ext>
                </a:extLst>
              </p:cNvPr>
              <p:cNvPicPr/>
              <p:nvPr/>
            </p:nvPicPr>
            <p:blipFill>
              <a:blip r:embed="rId9"/>
              <a:stretch>
                <a:fillRect/>
              </a:stretch>
            </p:blipFill>
            <p:spPr>
              <a:xfrm>
                <a:off x="6797741" y="4869720"/>
                <a:ext cx="5124240" cy="438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1257CCEF-DD82-59C7-7E41-AB37BEA51A49}"/>
                  </a:ext>
                </a:extLst>
              </p14:cNvPr>
              <p14:cNvContentPartPr/>
              <p14:nvPr/>
            </p14:nvContentPartPr>
            <p14:xfrm>
              <a:off x="6894581" y="5414040"/>
              <a:ext cx="1128600" cy="31680"/>
            </p14:xfrm>
          </p:contentPart>
        </mc:Choice>
        <mc:Fallback xmlns="">
          <p:pic>
            <p:nvPicPr>
              <p:cNvPr id="12" name="Ink 11">
                <a:extLst>
                  <a:ext uri="{FF2B5EF4-FFF2-40B4-BE49-F238E27FC236}">
                    <a16:creationId xmlns:a16="http://schemas.microsoft.com/office/drawing/2014/main" id="{1257CCEF-DD82-59C7-7E41-AB37BEA51A49}"/>
                  </a:ext>
                </a:extLst>
              </p:cNvPr>
              <p:cNvPicPr/>
              <p:nvPr/>
            </p:nvPicPr>
            <p:blipFill>
              <a:blip r:embed="rId11"/>
              <a:stretch>
                <a:fillRect/>
              </a:stretch>
            </p:blipFill>
            <p:spPr>
              <a:xfrm>
                <a:off x="6804581" y="5234040"/>
                <a:ext cx="130824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4316438F-BED1-4CEF-3E21-0ABB1D09480A}"/>
                  </a:ext>
                </a:extLst>
              </p14:cNvPr>
              <p14:cNvContentPartPr/>
              <p14:nvPr/>
            </p14:nvContentPartPr>
            <p14:xfrm>
              <a:off x="11118101" y="5452200"/>
              <a:ext cx="712800" cy="360"/>
            </p14:xfrm>
          </p:contentPart>
        </mc:Choice>
        <mc:Fallback xmlns="">
          <p:pic>
            <p:nvPicPr>
              <p:cNvPr id="13" name="Ink 12">
                <a:extLst>
                  <a:ext uri="{FF2B5EF4-FFF2-40B4-BE49-F238E27FC236}">
                    <a16:creationId xmlns:a16="http://schemas.microsoft.com/office/drawing/2014/main" id="{4316438F-BED1-4CEF-3E21-0ABB1D09480A}"/>
                  </a:ext>
                </a:extLst>
              </p:cNvPr>
              <p:cNvPicPr/>
              <p:nvPr/>
            </p:nvPicPr>
            <p:blipFill>
              <a:blip r:embed="rId13"/>
              <a:stretch>
                <a:fillRect/>
              </a:stretch>
            </p:blipFill>
            <p:spPr>
              <a:xfrm>
                <a:off x="11028461" y="5272200"/>
                <a:ext cx="89244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27235239-7870-C2B0-BD98-B2ABAF50B8E9}"/>
                  </a:ext>
                </a:extLst>
              </p14:cNvPr>
              <p14:cNvContentPartPr/>
              <p14:nvPr/>
            </p14:nvContentPartPr>
            <p14:xfrm>
              <a:off x="6979181" y="5796360"/>
              <a:ext cx="481320" cy="12240"/>
            </p14:xfrm>
          </p:contentPart>
        </mc:Choice>
        <mc:Fallback xmlns="">
          <p:pic>
            <p:nvPicPr>
              <p:cNvPr id="14" name="Ink 13">
                <a:extLst>
                  <a:ext uri="{FF2B5EF4-FFF2-40B4-BE49-F238E27FC236}">
                    <a16:creationId xmlns:a16="http://schemas.microsoft.com/office/drawing/2014/main" id="{27235239-7870-C2B0-BD98-B2ABAF50B8E9}"/>
                  </a:ext>
                </a:extLst>
              </p:cNvPr>
              <p:cNvPicPr/>
              <p:nvPr/>
            </p:nvPicPr>
            <p:blipFill>
              <a:blip r:embed="rId15"/>
              <a:stretch>
                <a:fillRect/>
              </a:stretch>
            </p:blipFill>
            <p:spPr>
              <a:xfrm>
                <a:off x="6889541" y="5616360"/>
                <a:ext cx="66096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C5F278F6-1E6D-4026-0346-7F07A5C77EB1}"/>
                  </a:ext>
                </a:extLst>
              </p14:cNvPr>
              <p14:cNvContentPartPr/>
              <p14:nvPr/>
            </p14:nvContentPartPr>
            <p14:xfrm>
              <a:off x="10836221" y="6085080"/>
              <a:ext cx="988920" cy="62280"/>
            </p14:xfrm>
          </p:contentPart>
        </mc:Choice>
        <mc:Fallback xmlns="">
          <p:pic>
            <p:nvPicPr>
              <p:cNvPr id="15" name="Ink 14">
                <a:extLst>
                  <a:ext uri="{FF2B5EF4-FFF2-40B4-BE49-F238E27FC236}">
                    <a16:creationId xmlns:a16="http://schemas.microsoft.com/office/drawing/2014/main" id="{C5F278F6-1E6D-4026-0346-7F07A5C77EB1}"/>
                  </a:ext>
                </a:extLst>
              </p:cNvPr>
              <p:cNvPicPr/>
              <p:nvPr/>
            </p:nvPicPr>
            <p:blipFill>
              <a:blip r:embed="rId17"/>
              <a:stretch>
                <a:fillRect/>
              </a:stretch>
            </p:blipFill>
            <p:spPr>
              <a:xfrm>
                <a:off x="10746581" y="5905080"/>
                <a:ext cx="1168560" cy="421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C91E9A89-40EE-6DC6-2437-BBD80F576163}"/>
                  </a:ext>
                </a:extLst>
              </p14:cNvPr>
              <p14:cNvContentPartPr/>
              <p14:nvPr/>
            </p14:nvContentPartPr>
            <p14:xfrm>
              <a:off x="6889181" y="6357960"/>
              <a:ext cx="4537800" cy="59040"/>
            </p14:xfrm>
          </p:contentPart>
        </mc:Choice>
        <mc:Fallback xmlns="">
          <p:pic>
            <p:nvPicPr>
              <p:cNvPr id="16" name="Ink 15">
                <a:extLst>
                  <a:ext uri="{FF2B5EF4-FFF2-40B4-BE49-F238E27FC236}">
                    <a16:creationId xmlns:a16="http://schemas.microsoft.com/office/drawing/2014/main" id="{C91E9A89-40EE-6DC6-2437-BBD80F576163}"/>
                  </a:ext>
                </a:extLst>
              </p:cNvPr>
              <p:cNvPicPr/>
              <p:nvPr/>
            </p:nvPicPr>
            <p:blipFill>
              <a:blip r:embed="rId19"/>
              <a:stretch>
                <a:fillRect/>
              </a:stretch>
            </p:blipFill>
            <p:spPr>
              <a:xfrm>
                <a:off x="6799541" y="6178320"/>
                <a:ext cx="4717440" cy="418680"/>
              </a:xfrm>
              <a:prstGeom prst="rect">
                <a:avLst/>
              </a:prstGeom>
            </p:spPr>
          </p:pic>
        </mc:Fallback>
      </mc:AlternateContent>
    </p:spTree>
    <p:extLst>
      <p:ext uri="{BB962C8B-B14F-4D97-AF65-F5344CB8AC3E}">
        <p14:creationId xmlns:p14="http://schemas.microsoft.com/office/powerpoint/2010/main" val="10609155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2147434" y="626339"/>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sz="5000" dirty="0">
                <a:latin typeface="Times New Roman" panose="02020603050405020304" pitchFamily="18" charset="0"/>
                <a:cs typeface="Times New Roman" panose="02020603050405020304" pitchFamily="18" charset="0"/>
              </a:rPr>
              <a:t>Model results for SM correlation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6" name="Picture 5" descr="A graph with a red line&#10;&#10;Description automatically generated">
            <a:extLst>
              <a:ext uri="{FF2B5EF4-FFF2-40B4-BE49-F238E27FC236}">
                <a16:creationId xmlns:a16="http://schemas.microsoft.com/office/drawing/2014/main" id="{EF75FB93-2A96-EA0E-BAB6-F3BC8F7B1CAA}"/>
              </a:ext>
            </a:extLst>
          </p:cNvPr>
          <p:cNvPicPr>
            <a:picLocks noChangeAspect="1"/>
          </p:cNvPicPr>
          <p:nvPr/>
        </p:nvPicPr>
        <p:blipFill rotWithShape="1">
          <a:blip r:embed="rId2"/>
          <a:srcRect l="9290" t="6390" r="36465"/>
          <a:stretch/>
        </p:blipFill>
        <p:spPr>
          <a:xfrm>
            <a:off x="831689" y="1689265"/>
            <a:ext cx="10528616" cy="4542396"/>
          </a:xfrm>
          <a:prstGeom prst="rect">
            <a:avLst/>
          </a:prstGeom>
        </p:spPr>
      </p:pic>
    </p:spTree>
    <p:extLst>
      <p:ext uri="{BB962C8B-B14F-4D97-AF65-F5344CB8AC3E}">
        <p14:creationId xmlns:p14="http://schemas.microsoft.com/office/powerpoint/2010/main" val="32810271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439311"/>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Model results for SM correlation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6" name="Picture 5" descr="A graph with a red line&#10;&#10;Description automatically generated">
            <a:extLst>
              <a:ext uri="{FF2B5EF4-FFF2-40B4-BE49-F238E27FC236}">
                <a16:creationId xmlns:a16="http://schemas.microsoft.com/office/drawing/2014/main" id="{EF75FB93-2A96-EA0E-BAB6-F3BC8F7B1CAA}"/>
              </a:ext>
            </a:extLst>
          </p:cNvPr>
          <p:cNvPicPr>
            <a:picLocks noChangeAspect="1"/>
          </p:cNvPicPr>
          <p:nvPr/>
        </p:nvPicPr>
        <p:blipFill rotWithShape="1">
          <a:blip r:embed="rId2"/>
          <a:srcRect l="63890" t="6390" r="9329"/>
          <a:stretch/>
        </p:blipFill>
        <p:spPr>
          <a:xfrm>
            <a:off x="319315" y="1430450"/>
            <a:ext cx="5668488" cy="4953572"/>
          </a:xfrm>
          <a:prstGeom prst="rect">
            <a:avLst/>
          </a:prstGeom>
        </p:spPr>
      </p:pic>
      <p:pic>
        <p:nvPicPr>
          <p:cNvPr id="8" name="Picture 7" descr="A diagram of a model&#10;&#10;Description automatically generated with medium confidence">
            <a:extLst>
              <a:ext uri="{FF2B5EF4-FFF2-40B4-BE49-F238E27FC236}">
                <a16:creationId xmlns:a16="http://schemas.microsoft.com/office/drawing/2014/main" id="{F700C001-5DD9-2A3B-C2E3-7092B4129A3F}"/>
              </a:ext>
            </a:extLst>
          </p:cNvPr>
          <p:cNvPicPr>
            <a:picLocks noChangeAspect="1"/>
          </p:cNvPicPr>
          <p:nvPr/>
        </p:nvPicPr>
        <p:blipFill rotWithShape="1">
          <a:blip r:embed="rId3"/>
          <a:srcRect l="920" t="6428" r="8984" b="1104"/>
          <a:stretch/>
        </p:blipFill>
        <p:spPr>
          <a:xfrm>
            <a:off x="6204199" y="2042556"/>
            <a:ext cx="5887294" cy="3776354"/>
          </a:xfrm>
          <a:prstGeom prst="rect">
            <a:avLst/>
          </a:prstGeom>
        </p:spPr>
      </p:pic>
    </p:spTree>
    <p:extLst>
      <p:ext uri="{BB962C8B-B14F-4D97-AF65-F5344CB8AC3E}">
        <p14:creationId xmlns:p14="http://schemas.microsoft.com/office/powerpoint/2010/main" val="37805926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7" y="211967"/>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Model results for SM correlation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8" name="Picture 7" descr="A diagram of a model&#10;&#10;Description automatically generated with medium confidence">
            <a:extLst>
              <a:ext uri="{FF2B5EF4-FFF2-40B4-BE49-F238E27FC236}">
                <a16:creationId xmlns:a16="http://schemas.microsoft.com/office/drawing/2014/main" id="{F700C001-5DD9-2A3B-C2E3-7092B4129A3F}"/>
              </a:ext>
            </a:extLst>
          </p:cNvPr>
          <p:cNvPicPr>
            <a:picLocks noChangeAspect="1"/>
          </p:cNvPicPr>
          <p:nvPr/>
        </p:nvPicPr>
        <p:blipFill rotWithShape="1">
          <a:blip r:embed="rId2"/>
          <a:srcRect l="920" t="6428" r="8984" b="1104"/>
          <a:stretch/>
        </p:blipFill>
        <p:spPr>
          <a:xfrm>
            <a:off x="6204199" y="2042556"/>
            <a:ext cx="5887294" cy="3776354"/>
          </a:xfrm>
          <a:prstGeom prst="rect">
            <a:avLst/>
          </a:prstGeom>
        </p:spPr>
      </p:pic>
      <p:pic>
        <p:nvPicPr>
          <p:cNvPr id="2" name="Picture 1" descr="A group of graphs showing different numbers&#10;&#10;Description automatically generated with medium confidence">
            <a:extLst>
              <a:ext uri="{FF2B5EF4-FFF2-40B4-BE49-F238E27FC236}">
                <a16:creationId xmlns:a16="http://schemas.microsoft.com/office/drawing/2014/main" id="{0976A4F5-9EAB-EA8D-308C-D2F9FF4D560E}"/>
              </a:ext>
            </a:extLst>
          </p:cNvPr>
          <p:cNvPicPr>
            <a:picLocks noChangeAspect="1"/>
          </p:cNvPicPr>
          <p:nvPr/>
        </p:nvPicPr>
        <p:blipFill rotWithShape="1">
          <a:blip r:embed="rId3"/>
          <a:srcRect t="5657" r="50000"/>
          <a:stretch/>
        </p:blipFill>
        <p:spPr>
          <a:xfrm>
            <a:off x="100506" y="1091802"/>
            <a:ext cx="5887293" cy="5554231"/>
          </a:xfrm>
          <a:prstGeom prst="rect">
            <a:avLst/>
          </a:prstGeom>
        </p:spPr>
      </p:pic>
    </p:spTree>
    <p:extLst>
      <p:ext uri="{BB962C8B-B14F-4D97-AF65-F5344CB8AC3E}">
        <p14:creationId xmlns:p14="http://schemas.microsoft.com/office/powerpoint/2010/main" val="13304661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7" y="211967"/>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Model results for SM correlation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8" name="Picture 7" descr="A diagram of a model&#10;&#10;Description automatically generated with medium confidence">
            <a:extLst>
              <a:ext uri="{FF2B5EF4-FFF2-40B4-BE49-F238E27FC236}">
                <a16:creationId xmlns:a16="http://schemas.microsoft.com/office/drawing/2014/main" id="{F700C001-5DD9-2A3B-C2E3-7092B4129A3F}"/>
              </a:ext>
            </a:extLst>
          </p:cNvPr>
          <p:cNvPicPr>
            <a:picLocks noChangeAspect="1"/>
          </p:cNvPicPr>
          <p:nvPr/>
        </p:nvPicPr>
        <p:blipFill rotWithShape="1">
          <a:blip r:embed="rId3"/>
          <a:srcRect l="920" t="6428" r="8984" b="1104"/>
          <a:stretch/>
        </p:blipFill>
        <p:spPr>
          <a:xfrm>
            <a:off x="6204199" y="2030680"/>
            <a:ext cx="5887294" cy="3776354"/>
          </a:xfrm>
          <a:prstGeom prst="rect">
            <a:avLst/>
          </a:prstGeom>
        </p:spPr>
      </p:pic>
      <p:pic>
        <p:nvPicPr>
          <p:cNvPr id="3" name="Picture 2" descr="A group of graphs showing different numbers&#10;&#10;Description automatically generated with medium confidence">
            <a:extLst>
              <a:ext uri="{FF2B5EF4-FFF2-40B4-BE49-F238E27FC236}">
                <a16:creationId xmlns:a16="http://schemas.microsoft.com/office/drawing/2014/main" id="{0451676D-9CAD-1DAA-426F-D615FE4747F0}"/>
              </a:ext>
            </a:extLst>
          </p:cNvPr>
          <p:cNvPicPr>
            <a:picLocks noChangeAspect="1"/>
          </p:cNvPicPr>
          <p:nvPr/>
        </p:nvPicPr>
        <p:blipFill rotWithShape="1">
          <a:blip r:embed="rId4"/>
          <a:srcRect l="50000" t="7783"/>
          <a:stretch/>
        </p:blipFill>
        <p:spPr>
          <a:xfrm>
            <a:off x="100507" y="1117182"/>
            <a:ext cx="5995493" cy="5528851"/>
          </a:xfrm>
          <a:prstGeom prst="rect">
            <a:avLst/>
          </a:prstGeom>
        </p:spPr>
      </p:pic>
    </p:spTree>
    <p:extLst>
      <p:ext uri="{BB962C8B-B14F-4D97-AF65-F5344CB8AC3E}">
        <p14:creationId xmlns:p14="http://schemas.microsoft.com/office/powerpoint/2010/main" val="16107472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7" y="211967"/>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Model results for SM correlation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3" name="Picture 2" descr="A group of graphs showing different numbers&#10;&#10;Description automatically generated with medium confidence">
            <a:extLst>
              <a:ext uri="{FF2B5EF4-FFF2-40B4-BE49-F238E27FC236}">
                <a16:creationId xmlns:a16="http://schemas.microsoft.com/office/drawing/2014/main" id="{0451676D-9CAD-1DAA-426F-D615FE4747F0}"/>
              </a:ext>
            </a:extLst>
          </p:cNvPr>
          <p:cNvPicPr>
            <a:picLocks noChangeAspect="1"/>
          </p:cNvPicPr>
          <p:nvPr/>
        </p:nvPicPr>
        <p:blipFill rotWithShape="1">
          <a:blip r:embed="rId3"/>
          <a:srcRect l="50000" t="7783"/>
          <a:stretch/>
        </p:blipFill>
        <p:spPr>
          <a:xfrm>
            <a:off x="100507" y="1117182"/>
            <a:ext cx="5995493" cy="5528851"/>
          </a:xfrm>
          <a:prstGeom prst="rect">
            <a:avLst/>
          </a:prstGeom>
        </p:spPr>
      </p:pic>
      <p:pic>
        <p:nvPicPr>
          <p:cNvPr id="4" name="Picture 3" descr="A graph showing a red and green line&#10;&#10;Description automatically generated">
            <a:extLst>
              <a:ext uri="{FF2B5EF4-FFF2-40B4-BE49-F238E27FC236}">
                <a16:creationId xmlns:a16="http://schemas.microsoft.com/office/drawing/2014/main" id="{D45FE32B-38CE-146E-4439-FC3081DC60F4}"/>
              </a:ext>
            </a:extLst>
          </p:cNvPr>
          <p:cNvPicPr>
            <a:picLocks noChangeAspect="1"/>
          </p:cNvPicPr>
          <p:nvPr/>
        </p:nvPicPr>
        <p:blipFill>
          <a:blip r:embed="rId4"/>
          <a:stretch>
            <a:fillRect/>
          </a:stretch>
        </p:blipFill>
        <p:spPr>
          <a:xfrm>
            <a:off x="6813218" y="3672970"/>
            <a:ext cx="3964083" cy="2973063"/>
          </a:xfrm>
          <a:prstGeom prst="rect">
            <a:avLst/>
          </a:prstGeom>
        </p:spPr>
      </p:pic>
      <p:pic>
        <p:nvPicPr>
          <p:cNvPr id="6" name="Picture 5" descr="A diagram of a model&#10;&#10;Description automatically generated">
            <a:extLst>
              <a:ext uri="{FF2B5EF4-FFF2-40B4-BE49-F238E27FC236}">
                <a16:creationId xmlns:a16="http://schemas.microsoft.com/office/drawing/2014/main" id="{D4E8E246-4470-D739-F1F6-DEF7A8F96780}"/>
              </a:ext>
            </a:extLst>
          </p:cNvPr>
          <p:cNvPicPr>
            <a:picLocks noChangeAspect="1"/>
          </p:cNvPicPr>
          <p:nvPr/>
        </p:nvPicPr>
        <p:blipFill>
          <a:blip r:embed="rId5"/>
          <a:stretch>
            <a:fillRect/>
          </a:stretch>
        </p:blipFill>
        <p:spPr>
          <a:xfrm>
            <a:off x="6642027" y="936157"/>
            <a:ext cx="4314568" cy="2696605"/>
          </a:xfrm>
          <a:prstGeom prst="rect">
            <a:avLst/>
          </a:prstGeom>
        </p:spPr>
      </p:pic>
    </p:spTree>
    <p:extLst>
      <p:ext uri="{BB962C8B-B14F-4D97-AF65-F5344CB8AC3E}">
        <p14:creationId xmlns:p14="http://schemas.microsoft.com/office/powerpoint/2010/main" val="27293058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3163047" y="318845"/>
            <a:ext cx="5865903"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Stochastic Simulation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4956680-D363-7526-55F4-71C3DE0CB7DF}"/>
                  </a:ext>
                </a:extLst>
              </p:cNvPr>
              <p:cNvSpPr txBox="1"/>
              <p:nvPr/>
            </p:nvSpPr>
            <p:spPr>
              <a:xfrm>
                <a:off x="985227" y="1463964"/>
                <a:ext cx="6736781" cy="7804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m:rPr>
                              <m:sty m:val="p"/>
                            </m:rPr>
                            <a:rPr lang="el-GR" sz="2400" i="1" smtClean="0">
                              <a:latin typeface="Cambria Math" panose="02040503050406030204" pitchFamily="18" charset="0"/>
                              <a:ea typeface="Cambria Math" panose="02040503050406030204" pitchFamily="18" charset="0"/>
                            </a:rPr>
                            <m:t>Γ</m:t>
                          </m:r>
                        </m:e>
                        <m:sub>
                          <m:r>
                            <a:rPr lang="en-US" sz="2400" b="0" i="1" smtClean="0">
                              <a:latin typeface="Cambria Math" panose="02040503050406030204" pitchFamily="18" charset="0"/>
                            </a:rPr>
                            <m:t>𝑇</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r>
                                <a:rPr lang="en-US" sz="2400" b="0" i="1" smtClean="0">
                                  <a:latin typeface="Cambria Math" panose="02040503050406030204" pitchFamily="18" charset="0"/>
                                </a:rPr>
                                <m:t>𝑁</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𝐷</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m:rPr>
                                  <m:sty m:val="p"/>
                                </m:rPr>
                                <a:rPr lang="el-GR" sz="2400" b="0" i="1" smtClean="0">
                                  <a:latin typeface="Cambria Math" panose="02040503050406030204" pitchFamily="18" charset="0"/>
                                  <a:ea typeface="Cambria Math" panose="02040503050406030204" pitchFamily="18" charset="0"/>
                                </a:rPr>
                                <m:t>Γ</m:t>
                              </m:r>
                            </m:e>
                            <m:sub>
                              <m:r>
                                <a:rPr lang="en-US" sz="2400" b="0" i="1" smtClean="0">
                                  <a:latin typeface="Cambria Math" panose="02040503050406030204" pitchFamily="18" charset="0"/>
                                </a:rPr>
                                <m:t>𝐷</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𝐷</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sub>
                          </m:sSub>
                          <m:sSub>
                            <m:sSubPr>
                              <m:ctrlPr>
                                <a:rPr lang="en-US" sz="2400" b="0" i="1" smtClean="0">
                                  <a:latin typeface="Cambria Math" panose="02040503050406030204" pitchFamily="18" charset="0"/>
                                </a:rPr>
                              </m:ctrlPr>
                            </m:sSubPr>
                            <m:e>
                              <m:r>
                                <m:rPr>
                                  <m:sty m:val="p"/>
                                </m:rPr>
                                <a:rPr lang="el-GR" sz="2400" b="0" i="1" smtClean="0">
                                  <a:latin typeface="Cambria Math" panose="02040503050406030204" pitchFamily="18" charset="0"/>
                                  <a:ea typeface="Cambria Math" panose="02040503050406030204" pitchFamily="18" charset="0"/>
                                </a:rPr>
                                <m:t>Γ</m:t>
                              </m:r>
                            </m:e>
                            <m:sub>
                              <m:r>
                                <a:rPr lang="en-US" sz="2400" b="0" i="1" smtClean="0">
                                  <a:latin typeface="Cambria Math" panose="02040503050406030204" pitchFamily="18" charset="0"/>
                                </a:rPr>
                                <m:t>𝑅</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𝑇</m:t>
                              </m:r>
                            </m:sub>
                          </m:sSub>
                        </m:den>
                      </m:f>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rPr>
                            <m:t>0</m:t>
                          </m:r>
                        </m:sub>
                      </m:sSub>
                      <m:sSup>
                        <m:sSupPr>
                          <m:ctrlPr>
                            <a:rPr lang="en-US" sz="2400" b="0" i="1" smtClean="0">
                              <a:latin typeface="Cambria Math" panose="02040503050406030204" pitchFamily="18" charset="0"/>
                            </a:rPr>
                          </m:ctrlPr>
                        </m:sSupPr>
                        <m:e>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𝐷</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𝑇</m:t>
                                  </m:r>
                                </m:sub>
                              </m:sSub>
                            </m:den>
                          </m:f>
                          <m:r>
                            <a:rPr lang="en-US" sz="2400" i="1">
                              <a:latin typeface="Cambria Math" panose="02040503050406030204" pitchFamily="18" charset="0"/>
                            </a:rPr>
                            <m:t>)</m:t>
                          </m:r>
                        </m:e>
                        <m:sup>
                          <m:r>
                            <a:rPr lang="en-US" sz="2400" b="0" i="1" smtClean="0">
                              <a:latin typeface="Cambria Math" panose="02040503050406030204" pitchFamily="18" charset="0"/>
                            </a:rPr>
                            <m:t>𝐶</m:t>
                          </m:r>
                        </m:sup>
                      </m:sSup>
                    </m:oMath>
                  </m:oMathPara>
                </a14:m>
                <a:endParaRPr lang="en-US" dirty="0"/>
              </a:p>
            </p:txBody>
          </p:sp>
        </mc:Choice>
        <mc:Fallback xmlns="">
          <p:sp>
            <p:nvSpPr>
              <p:cNvPr id="2" name="TextBox 1">
                <a:extLst>
                  <a:ext uri="{FF2B5EF4-FFF2-40B4-BE49-F238E27FC236}">
                    <a16:creationId xmlns:a16="http://schemas.microsoft.com/office/drawing/2014/main" id="{B4956680-D363-7526-55F4-71C3DE0CB7DF}"/>
                  </a:ext>
                </a:extLst>
              </p:cNvPr>
              <p:cNvSpPr txBox="1">
                <a:spLocks noRot="1" noChangeAspect="1" noMove="1" noResize="1" noEditPoints="1" noAdjustHandles="1" noChangeArrowheads="1" noChangeShapeType="1" noTextEdit="1"/>
              </p:cNvSpPr>
              <p:nvPr/>
            </p:nvSpPr>
            <p:spPr>
              <a:xfrm>
                <a:off x="985227" y="1463964"/>
                <a:ext cx="6736781" cy="780406"/>
              </a:xfrm>
              <a:prstGeom prst="rect">
                <a:avLst/>
              </a:prstGeom>
              <a:blipFill>
                <a:blip r:embed="rId3"/>
                <a:stretch>
                  <a:fillRect l="-564" t="-8065" b="-80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5D6B758-0C96-5DE1-2DCF-A7936F32A6D6}"/>
                  </a:ext>
                </a:extLst>
              </p:cNvPr>
              <p:cNvSpPr txBox="1"/>
              <p:nvPr/>
            </p:nvSpPr>
            <p:spPr>
              <a:xfrm>
                <a:off x="985227" y="2792820"/>
                <a:ext cx="8106835" cy="7804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m:rPr>
                              <m:sty m:val="p"/>
                            </m:rPr>
                            <a:rPr lang="el-GR" sz="2400" i="1" smtClean="0">
                              <a:latin typeface="Cambria Math" panose="02040503050406030204" pitchFamily="18" charset="0"/>
                              <a:ea typeface="Cambria Math" panose="02040503050406030204" pitchFamily="18" charset="0"/>
                            </a:rPr>
                            <m:t>Γ</m:t>
                          </m:r>
                        </m:e>
                        <m:sub>
                          <m:r>
                            <a:rPr lang="en-US" sz="2400" b="0" i="1" smtClean="0">
                              <a:latin typeface="Cambria Math" panose="02040503050406030204" pitchFamily="18" charset="0"/>
                            </a:rPr>
                            <m:t>𝑚𝑎𝑥</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r>
                                <a:rPr lang="en-US" sz="2400" b="0" i="1" smtClean="0">
                                  <a:latin typeface="Cambria Math" panose="02040503050406030204" pitchFamily="18" charset="0"/>
                                </a:rPr>
                                <m:t>𝑁</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𝐷</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m:rPr>
                                  <m:sty m:val="p"/>
                                </m:rPr>
                                <a:rPr lang="el-GR" sz="2400" b="0" i="1" smtClean="0">
                                  <a:latin typeface="Cambria Math" panose="02040503050406030204" pitchFamily="18" charset="0"/>
                                  <a:ea typeface="Cambria Math" panose="02040503050406030204" pitchFamily="18" charset="0"/>
                                </a:rPr>
                                <m:t>Γ</m:t>
                              </m:r>
                            </m:e>
                            <m:sub>
                              <m:r>
                                <a:rPr lang="en-US" sz="2400" b="0" i="1" smtClean="0">
                                  <a:latin typeface="Cambria Math" panose="02040503050406030204" pitchFamily="18" charset="0"/>
                                </a:rPr>
                                <m:t>𝐷</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𝑐𝑢𝑟𝑟𝑒𝑛𝑡</m:t>
                                  </m:r>
                                </m:e>
                              </m:d>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𝐷</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sub>
                          </m:sSub>
                          <m:sSub>
                            <m:sSubPr>
                              <m:ctrlPr>
                                <a:rPr lang="en-US" sz="2400" b="0" i="1" smtClean="0">
                                  <a:latin typeface="Cambria Math" panose="02040503050406030204" pitchFamily="18" charset="0"/>
                                </a:rPr>
                              </m:ctrlPr>
                            </m:sSubPr>
                            <m:e>
                              <m:r>
                                <m:rPr>
                                  <m:sty m:val="p"/>
                                </m:rPr>
                                <a:rPr lang="el-GR" sz="2400" b="0" i="1" smtClean="0">
                                  <a:latin typeface="Cambria Math" panose="02040503050406030204" pitchFamily="18" charset="0"/>
                                  <a:ea typeface="Cambria Math" panose="02040503050406030204" pitchFamily="18" charset="0"/>
                                </a:rPr>
                                <m:t>Γ</m:t>
                              </m:r>
                            </m:e>
                            <m:sub>
                              <m:r>
                                <a:rPr lang="en-US" sz="2400" b="0" i="1" smtClean="0">
                                  <a:latin typeface="Cambria Math" panose="02040503050406030204" pitchFamily="18" charset="0"/>
                                </a:rPr>
                                <m:t>𝑅</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=0)</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𝑇</m:t>
                              </m:r>
                            </m:sub>
                          </m:sSub>
                        </m:den>
                      </m:f>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rPr>
                            <m:t>0</m:t>
                          </m:r>
                        </m:sub>
                      </m:sSub>
                      <m:sSup>
                        <m:sSupPr>
                          <m:ctrlPr>
                            <a:rPr lang="en-US" sz="2400" b="0" i="1" smtClean="0">
                              <a:latin typeface="Cambria Math" panose="02040503050406030204" pitchFamily="18" charset="0"/>
                            </a:rPr>
                          </m:ctrlPr>
                        </m:sSupPr>
                        <m:e>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𝐷</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𝑇</m:t>
                                  </m:r>
                                </m:sub>
                              </m:sSub>
                            </m:den>
                          </m:f>
                          <m:r>
                            <a:rPr lang="en-US" sz="2400" i="1">
                              <a:latin typeface="Cambria Math" panose="02040503050406030204" pitchFamily="18" charset="0"/>
                            </a:rPr>
                            <m:t>)</m:t>
                          </m:r>
                        </m:e>
                        <m:sup>
                          <m:r>
                            <a:rPr lang="en-US" sz="2400" b="0" i="1" smtClean="0">
                              <a:latin typeface="Cambria Math" panose="02040503050406030204" pitchFamily="18" charset="0"/>
                            </a:rPr>
                            <m:t>𝐶</m:t>
                          </m:r>
                        </m:sup>
                      </m:sSup>
                    </m:oMath>
                  </m:oMathPara>
                </a14:m>
                <a:endParaRPr lang="en-US" dirty="0"/>
              </a:p>
            </p:txBody>
          </p:sp>
        </mc:Choice>
        <mc:Fallback xmlns="">
          <p:sp>
            <p:nvSpPr>
              <p:cNvPr id="5" name="TextBox 4">
                <a:extLst>
                  <a:ext uri="{FF2B5EF4-FFF2-40B4-BE49-F238E27FC236}">
                    <a16:creationId xmlns:a16="http://schemas.microsoft.com/office/drawing/2014/main" id="{85D6B758-0C96-5DE1-2DCF-A7936F32A6D6}"/>
                  </a:ext>
                </a:extLst>
              </p:cNvPr>
              <p:cNvSpPr txBox="1">
                <a:spLocks noRot="1" noChangeAspect="1" noMove="1" noResize="1" noEditPoints="1" noAdjustHandles="1" noChangeArrowheads="1" noChangeShapeType="1" noTextEdit="1"/>
              </p:cNvSpPr>
              <p:nvPr/>
            </p:nvSpPr>
            <p:spPr>
              <a:xfrm>
                <a:off x="985227" y="2792820"/>
                <a:ext cx="8106835" cy="780406"/>
              </a:xfrm>
              <a:prstGeom prst="rect">
                <a:avLst/>
              </a:prstGeom>
              <a:blipFill>
                <a:blip r:embed="rId4"/>
                <a:stretch>
                  <a:fillRect l="-469" t="-6349" b="-7937"/>
                </a:stretch>
              </a:blipFill>
            </p:spPr>
            <p:txBody>
              <a:bodyPr/>
              <a:lstStyle/>
              <a:p>
                <a:r>
                  <a:rPr lang="en-US">
                    <a:noFill/>
                  </a:rPr>
                  <a:t> </a:t>
                </a:r>
              </a:p>
            </p:txBody>
          </p:sp>
        </mc:Fallback>
      </mc:AlternateContent>
      <p:pic>
        <p:nvPicPr>
          <p:cNvPr id="7" name="Picture 6" descr="A graph showing a red line and a green line&#10;&#10;Description automatically generated">
            <a:extLst>
              <a:ext uri="{FF2B5EF4-FFF2-40B4-BE49-F238E27FC236}">
                <a16:creationId xmlns:a16="http://schemas.microsoft.com/office/drawing/2014/main" id="{B9CDE9BE-7BB1-6308-F364-ECC219269785}"/>
              </a:ext>
            </a:extLst>
          </p:cNvPr>
          <p:cNvPicPr>
            <a:picLocks noChangeAspect="1"/>
          </p:cNvPicPr>
          <p:nvPr/>
        </p:nvPicPr>
        <p:blipFill rotWithShape="1">
          <a:blip r:embed="rId5"/>
          <a:srcRect l="2713" t="11460" r="9492" b="2216"/>
          <a:stretch/>
        </p:blipFill>
        <p:spPr>
          <a:xfrm>
            <a:off x="599465" y="3802128"/>
            <a:ext cx="4143986" cy="3055872"/>
          </a:xfrm>
          <a:prstGeom prst="rect">
            <a:avLst/>
          </a:prstGeom>
        </p:spPr>
      </p:pic>
      <p:sp>
        <p:nvSpPr>
          <p:cNvPr id="9" name="Title 1">
            <a:extLst>
              <a:ext uri="{FF2B5EF4-FFF2-40B4-BE49-F238E27FC236}">
                <a16:creationId xmlns:a16="http://schemas.microsoft.com/office/drawing/2014/main" id="{E52C28A6-CCFE-043A-6D5D-1B1DC10D07F6}"/>
              </a:ext>
            </a:extLst>
          </p:cNvPr>
          <p:cNvSpPr txBox="1">
            <a:spLocks/>
          </p:cNvSpPr>
          <p:nvPr/>
        </p:nvSpPr>
        <p:spPr>
          <a:xfrm>
            <a:off x="9966466" y="2895096"/>
            <a:ext cx="1554520" cy="5758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dirty="0">
                <a:solidFill>
                  <a:srgbClr val="FF0000"/>
                </a:solidFill>
                <a:latin typeface="Times New Roman" panose="02020603050405020304" pitchFamily="18" charset="0"/>
                <a:cs typeface="Times New Roman" panose="02020603050405020304" pitchFamily="18" charset="0"/>
              </a:rPr>
              <a:t>Maximum rate</a:t>
            </a:r>
            <a:endParaRPr lang="en-CA" sz="2000" dirty="0">
              <a:solidFill>
                <a:srgbClr val="FF0000"/>
              </a:solidFill>
              <a:latin typeface="Times New Roman" panose="02020603050405020304" pitchFamily="18" charset="0"/>
              <a:cs typeface="Times New Roman" panose="02020603050405020304" pitchFamily="18" charset="0"/>
            </a:endParaRPr>
          </a:p>
        </p:txBody>
      </p:sp>
      <p:sp>
        <p:nvSpPr>
          <p:cNvPr id="10" name="Title 1">
            <a:extLst>
              <a:ext uri="{FF2B5EF4-FFF2-40B4-BE49-F238E27FC236}">
                <a16:creationId xmlns:a16="http://schemas.microsoft.com/office/drawing/2014/main" id="{2AD750A7-8DB6-B7B0-D447-3931E46FAAD0}"/>
              </a:ext>
            </a:extLst>
          </p:cNvPr>
          <p:cNvSpPr txBox="1">
            <a:spLocks/>
          </p:cNvSpPr>
          <p:nvPr/>
        </p:nvSpPr>
        <p:spPr>
          <a:xfrm>
            <a:off x="9966466" y="1630869"/>
            <a:ext cx="1554520" cy="4465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dirty="0">
                <a:solidFill>
                  <a:srgbClr val="FF0000"/>
                </a:solidFill>
                <a:latin typeface="Times New Roman" panose="02020603050405020304" pitchFamily="18" charset="0"/>
                <a:cs typeface="Times New Roman" panose="02020603050405020304" pitchFamily="18" charset="0"/>
              </a:rPr>
              <a:t>Current rate</a:t>
            </a:r>
            <a:endParaRPr lang="en-CA" sz="20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DAA2F27C-C8FD-A5E0-EC2C-FA34A422F1B7}"/>
                  </a:ext>
                </a:extLst>
              </p14:cNvPr>
              <p14:cNvContentPartPr/>
              <p14:nvPr/>
            </p14:nvContentPartPr>
            <p14:xfrm>
              <a:off x="4122000" y="2543760"/>
              <a:ext cx="1506240" cy="700200"/>
            </p14:xfrm>
          </p:contentPart>
        </mc:Choice>
        <mc:Fallback xmlns="">
          <p:pic>
            <p:nvPicPr>
              <p:cNvPr id="11" name="Ink 10">
                <a:extLst>
                  <a:ext uri="{FF2B5EF4-FFF2-40B4-BE49-F238E27FC236}">
                    <a16:creationId xmlns:a16="http://schemas.microsoft.com/office/drawing/2014/main" id="{DAA2F27C-C8FD-A5E0-EC2C-FA34A422F1B7}"/>
                  </a:ext>
                </a:extLst>
              </p:cNvPr>
              <p:cNvPicPr/>
              <p:nvPr/>
            </p:nvPicPr>
            <p:blipFill>
              <a:blip r:embed="rId7"/>
              <a:stretch>
                <a:fillRect/>
              </a:stretch>
            </p:blipFill>
            <p:spPr>
              <a:xfrm>
                <a:off x="4112640" y="2534400"/>
                <a:ext cx="1524960" cy="718920"/>
              </a:xfrm>
              <a:prstGeom prst="rect">
                <a:avLst/>
              </a:prstGeom>
            </p:spPr>
          </p:pic>
        </mc:Fallback>
      </mc:AlternateContent>
    </p:spTree>
    <p:extLst>
      <p:ext uri="{BB962C8B-B14F-4D97-AF65-F5344CB8AC3E}">
        <p14:creationId xmlns:p14="http://schemas.microsoft.com/office/powerpoint/2010/main" val="26464814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3163047" y="318845"/>
            <a:ext cx="5865903"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Stochastic Simulation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62243C1-6053-55DD-8ED9-3F9FAEC3E151}"/>
                  </a:ext>
                </a:extLst>
              </p:cNvPr>
              <p:cNvSpPr txBox="1"/>
              <p:nvPr/>
            </p:nvSpPr>
            <p:spPr>
              <a:xfrm>
                <a:off x="1163942" y="1713756"/>
                <a:ext cx="4246675" cy="818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𝑖𝑓</m:t>
                      </m:r>
                      <m:r>
                        <a:rPr lang="en-US" sz="2400" b="0" i="1" smtClean="0">
                          <a:latin typeface="Cambria Math" panose="02040503050406030204" pitchFamily="18" charset="0"/>
                        </a:rPr>
                        <m:t>  </m:t>
                      </m:r>
                      <m:r>
                        <a:rPr lang="en-US" sz="2400" b="0" i="1" smtClean="0">
                          <a:latin typeface="Cambria Math" panose="02040503050406030204" pitchFamily="18" charset="0"/>
                        </a:rPr>
                        <m:t>𝑟𝑎𝑛𝑑𝑜𝑚</m:t>
                      </m:r>
                      <m:r>
                        <a:rPr lang="en-US" sz="2400" b="0" i="1" smtClean="0">
                          <a:latin typeface="Cambria Math" panose="02040503050406030204" pitchFamily="18" charset="0"/>
                        </a:rPr>
                        <m:t> &gt; </m:t>
                      </m:r>
                      <m:f>
                        <m:fPr>
                          <m:ctrlPr>
                            <a:rPr lang="en-US" sz="2400" i="1" smtClean="0">
                              <a:latin typeface="Cambria Math" panose="02040503050406030204" pitchFamily="18" charset="0"/>
                            </a:rPr>
                          </m:ctrlPr>
                        </m:fPr>
                        <m:num>
                          <m:sSub>
                            <m:sSubPr>
                              <m:ctrlPr>
                                <a:rPr lang="en-US" sz="2400" i="1">
                                  <a:latin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Γ</m:t>
                              </m:r>
                            </m:e>
                            <m:sub>
                              <m:r>
                                <a:rPr lang="en-US" sz="2400" i="1">
                                  <a:latin typeface="Cambria Math" panose="02040503050406030204" pitchFamily="18" charset="0"/>
                                </a:rPr>
                                <m:t>𝑚𝑎𝑥</m:t>
                              </m:r>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Γ</m:t>
                              </m:r>
                            </m:e>
                            <m:sub>
                              <m:r>
                                <a:rPr lang="en-US" sz="2400" i="1">
                                  <a:latin typeface="Cambria Math" panose="02040503050406030204" pitchFamily="18" charset="0"/>
                                </a:rPr>
                                <m:t>𝑇</m:t>
                              </m:r>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sub>
                          </m:sSub>
                        </m:num>
                        <m:den>
                          <m:sSub>
                            <m:sSubPr>
                              <m:ctrlPr>
                                <a:rPr lang="en-US" sz="2400" i="1">
                                  <a:latin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Γ</m:t>
                              </m:r>
                            </m:e>
                            <m:sub>
                              <m:r>
                                <a:rPr lang="en-US" sz="2400" i="1">
                                  <a:latin typeface="Cambria Math" panose="02040503050406030204" pitchFamily="18" charset="0"/>
                                </a:rPr>
                                <m:t>𝑚𝑎𝑥</m:t>
                              </m:r>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sub>
                          </m:sSub>
                        </m:den>
                      </m:f>
                      <m:r>
                        <a:rPr lang="en-US" sz="2400" b="0" i="1" smtClean="0">
                          <a:latin typeface="Cambria Math" panose="02040503050406030204" pitchFamily="18" charset="0"/>
                        </a:rPr>
                        <m:t> , </m:t>
                      </m:r>
                    </m:oMath>
                  </m:oMathPara>
                </a14:m>
                <a:endParaRPr lang="en-US" sz="2400" dirty="0"/>
              </a:p>
            </p:txBody>
          </p:sp>
        </mc:Choice>
        <mc:Fallback xmlns="">
          <p:sp>
            <p:nvSpPr>
              <p:cNvPr id="4" name="TextBox 3">
                <a:extLst>
                  <a:ext uri="{FF2B5EF4-FFF2-40B4-BE49-F238E27FC236}">
                    <a16:creationId xmlns:a16="http://schemas.microsoft.com/office/drawing/2014/main" id="{462243C1-6053-55DD-8ED9-3F9FAEC3E151}"/>
                  </a:ext>
                </a:extLst>
              </p:cNvPr>
              <p:cNvSpPr txBox="1">
                <a:spLocks noRot="1" noChangeAspect="1" noMove="1" noResize="1" noEditPoints="1" noAdjustHandles="1" noChangeArrowheads="1" noChangeShapeType="1" noTextEdit="1"/>
              </p:cNvSpPr>
              <p:nvPr/>
            </p:nvSpPr>
            <p:spPr>
              <a:xfrm>
                <a:off x="1163942" y="1713756"/>
                <a:ext cx="4246675" cy="818750"/>
              </a:xfrm>
              <a:prstGeom prst="rect">
                <a:avLst/>
              </a:prstGeom>
              <a:blipFill>
                <a:blip r:embed="rId3"/>
                <a:stretch>
                  <a:fillRect l="-2083" r="-2083" b="-12121"/>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C28F0BDB-593B-F112-47B7-5D31F3D4B3C4}"/>
              </a:ext>
            </a:extLst>
          </p:cNvPr>
          <p:cNvSpPr txBox="1">
            <a:spLocks/>
          </p:cNvSpPr>
          <p:nvPr/>
        </p:nvSpPr>
        <p:spPr>
          <a:xfrm>
            <a:off x="9458960" y="1899833"/>
            <a:ext cx="1810961" cy="4465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dirty="0">
                <a:solidFill>
                  <a:srgbClr val="FF0000"/>
                </a:solidFill>
                <a:latin typeface="Times New Roman" panose="02020603050405020304" pitchFamily="18" charset="0"/>
                <a:cs typeface="Times New Roman" panose="02020603050405020304" pitchFamily="18" charset="0"/>
              </a:rPr>
              <a:t>Decision State</a:t>
            </a:r>
            <a:endParaRPr lang="en-CA" sz="20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76019F-3DED-E350-B9EF-B71B25296FDD}"/>
                  </a:ext>
                </a:extLst>
              </p:cNvPr>
              <p:cNvSpPr txBox="1"/>
              <p:nvPr/>
            </p:nvSpPr>
            <p:spPr>
              <a:xfrm>
                <a:off x="6245712" y="1938465"/>
                <a:ext cx="23781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0&gt;</m:t>
                      </m:r>
                      <m:r>
                        <a:rPr lang="en-US" sz="2400" b="0" i="1" smtClean="0">
                          <a:latin typeface="Cambria Math" panose="02040503050406030204" pitchFamily="18" charset="0"/>
                        </a:rPr>
                        <m:t>𝑟𝑎𝑛𝑑𝑜𝑚</m:t>
                      </m:r>
                      <m:r>
                        <a:rPr lang="en-US" sz="2400" b="0" i="1" smtClean="0">
                          <a:latin typeface="Cambria Math" panose="02040503050406030204" pitchFamily="18" charset="0"/>
                        </a:rPr>
                        <m:t>&gt;1 </m:t>
                      </m:r>
                    </m:oMath>
                  </m:oMathPara>
                </a14:m>
                <a:endParaRPr lang="en-US" sz="2400" dirty="0"/>
              </a:p>
            </p:txBody>
          </p:sp>
        </mc:Choice>
        <mc:Fallback xmlns="">
          <p:sp>
            <p:nvSpPr>
              <p:cNvPr id="8" name="TextBox 7">
                <a:extLst>
                  <a:ext uri="{FF2B5EF4-FFF2-40B4-BE49-F238E27FC236}">
                    <a16:creationId xmlns:a16="http://schemas.microsoft.com/office/drawing/2014/main" id="{E276019F-3DED-E350-B9EF-B71B25296FDD}"/>
                  </a:ext>
                </a:extLst>
              </p:cNvPr>
              <p:cNvSpPr txBox="1">
                <a:spLocks noRot="1" noChangeAspect="1" noMove="1" noResize="1" noEditPoints="1" noAdjustHandles="1" noChangeArrowheads="1" noChangeShapeType="1" noTextEdit="1"/>
              </p:cNvSpPr>
              <p:nvPr/>
            </p:nvSpPr>
            <p:spPr>
              <a:xfrm>
                <a:off x="6245712" y="1938465"/>
                <a:ext cx="2378152" cy="369332"/>
              </a:xfrm>
              <a:prstGeom prst="rect">
                <a:avLst/>
              </a:prstGeom>
              <a:blipFill>
                <a:blip r:embed="rId4"/>
                <a:stretch>
                  <a:fillRect l="-2660" t="-6667" r="-4255" b="-40000"/>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F34927F7-CC49-ACCA-8558-FC934CBF9639}"/>
              </a:ext>
            </a:extLst>
          </p:cNvPr>
          <p:cNvSpPr/>
          <p:nvPr/>
        </p:nvSpPr>
        <p:spPr>
          <a:xfrm>
            <a:off x="1066800" y="1605280"/>
            <a:ext cx="7557064" cy="1127760"/>
          </a:xfrm>
          <a:prstGeom prst="rect">
            <a:avLst/>
          </a:prstGeom>
          <a:solidFill>
            <a:srgbClr val="F2F2F2">
              <a:alpha val="20000"/>
            </a:srgbClr>
          </a:solidFill>
          <a:ln w="381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math equations on a white background&#10;&#10;Description automatically generated">
            <a:extLst>
              <a:ext uri="{FF2B5EF4-FFF2-40B4-BE49-F238E27FC236}">
                <a16:creationId xmlns:a16="http://schemas.microsoft.com/office/drawing/2014/main" id="{61E84199-2098-D06B-CA27-EF98EA0EF467}"/>
              </a:ext>
            </a:extLst>
          </p:cNvPr>
          <p:cNvPicPr>
            <a:picLocks noChangeAspect="1"/>
          </p:cNvPicPr>
          <p:nvPr/>
        </p:nvPicPr>
        <p:blipFill rotWithShape="1">
          <a:blip r:embed="rId5"/>
          <a:srcRect l="35560" t="10473" r="38805" b="71453"/>
          <a:stretch/>
        </p:blipFill>
        <p:spPr>
          <a:xfrm>
            <a:off x="2353414" y="3804966"/>
            <a:ext cx="1996943" cy="594772"/>
          </a:xfrm>
          <a:prstGeom prst="rect">
            <a:avLst/>
          </a:prstGeom>
        </p:spPr>
      </p:pic>
      <p:pic>
        <p:nvPicPr>
          <p:cNvPr id="13" name="Picture 12" descr="A math equations on a white background&#10;&#10;Description automatically generated">
            <a:extLst>
              <a:ext uri="{FF2B5EF4-FFF2-40B4-BE49-F238E27FC236}">
                <a16:creationId xmlns:a16="http://schemas.microsoft.com/office/drawing/2014/main" id="{00ED19DC-3B15-F3A8-ACD9-CFE613C1EC4E}"/>
              </a:ext>
            </a:extLst>
          </p:cNvPr>
          <p:cNvPicPr>
            <a:picLocks noChangeAspect="1"/>
          </p:cNvPicPr>
          <p:nvPr/>
        </p:nvPicPr>
        <p:blipFill rotWithShape="1">
          <a:blip r:embed="rId5"/>
          <a:srcRect l="72374" t="9192" b="71995"/>
          <a:stretch/>
        </p:blipFill>
        <p:spPr>
          <a:xfrm>
            <a:off x="2386650" y="4783691"/>
            <a:ext cx="1851997" cy="532786"/>
          </a:xfrm>
          <a:prstGeom prst="rect">
            <a:avLst/>
          </a:prstGeom>
        </p:spPr>
      </p:pic>
      <p:pic>
        <p:nvPicPr>
          <p:cNvPr id="14" name="Picture 13" descr="A black text on a white background&#10;&#10;Description automatically generated">
            <a:extLst>
              <a:ext uri="{FF2B5EF4-FFF2-40B4-BE49-F238E27FC236}">
                <a16:creationId xmlns:a16="http://schemas.microsoft.com/office/drawing/2014/main" id="{AC030863-15C0-BE8C-67B9-55A4A61B4132}"/>
              </a:ext>
            </a:extLst>
          </p:cNvPr>
          <p:cNvPicPr>
            <a:picLocks noChangeAspect="1"/>
          </p:cNvPicPr>
          <p:nvPr/>
        </p:nvPicPr>
        <p:blipFill rotWithShape="1">
          <a:blip r:embed="rId6"/>
          <a:srcRect l="54356" r="28344"/>
          <a:stretch/>
        </p:blipFill>
        <p:spPr>
          <a:xfrm>
            <a:off x="1066800" y="3740256"/>
            <a:ext cx="823476" cy="724191"/>
          </a:xfrm>
          <a:prstGeom prst="rect">
            <a:avLst/>
          </a:prstGeom>
        </p:spPr>
      </p:pic>
      <p:pic>
        <p:nvPicPr>
          <p:cNvPr id="15" name="Picture 14" descr="A black text on a white background&#10;&#10;Description automatically generated">
            <a:extLst>
              <a:ext uri="{FF2B5EF4-FFF2-40B4-BE49-F238E27FC236}">
                <a16:creationId xmlns:a16="http://schemas.microsoft.com/office/drawing/2014/main" id="{E0D54F91-8100-F3C0-C24D-A0C6A204B1B9}"/>
              </a:ext>
            </a:extLst>
          </p:cNvPr>
          <p:cNvPicPr>
            <a:picLocks noChangeAspect="1"/>
          </p:cNvPicPr>
          <p:nvPr/>
        </p:nvPicPr>
        <p:blipFill rotWithShape="1">
          <a:blip r:embed="rId6"/>
          <a:srcRect l="84840"/>
          <a:stretch/>
        </p:blipFill>
        <p:spPr>
          <a:xfrm>
            <a:off x="1066800" y="4654778"/>
            <a:ext cx="719456" cy="722028"/>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044D946-4986-C141-5DD3-BAA1E3A844F3}"/>
                  </a:ext>
                </a:extLst>
              </p:cNvPr>
              <p:cNvSpPr txBox="1"/>
              <p:nvPr/>
            </p:nvSpPr>
            <p:spPr>
              <a:xfrm>
                <a:off x="1936574" y="3917685"/>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CO" sz="2400" dirty="0"/>
              </a:p>
            </p:txBody>
          </p:sp>
        </mc:Choice>
        <mc:Fallback xmlns="">
          <p:sp>
            <p:nvSpPr>
              <p:cNvPr id="16" name="TextBox 15">
                <a:extLst>
                  <a:ext uri="{FF2B5EF4-FFF2-40B4-BE49-F238E27FC236}">
                    <a16:creationId xmlns:a16="http://schemas.microsoft.com/office/drawing/2014/main" id="{9044D946-4986-C141-5DD3-BAA1E3A844F3}"/>
                  </a:ext>
                </a:extLst>
              </p:cNvPr>
              <p:cNvSpPr txBox="1">
                <a:spLocks noRot="1" noChangeAspect="1" noMove="1" noResize="1" noEditPoints="1" noAdjustHandles="1" noChangeArrowheads="1" noChangeShapeType="1" noTextEdit="1"/>
              </p:cNvSpPr>
              <p:nvPr/>
            </p:nvSpPr>
            <p:spPr>
              <a:xfrm>
                <a:off x="1936574" y="3917685"/>
                <a:ext cx="298159" cy="369332"/>
              </a:xfrm>
              <a:prstGeom prst="rect">
                <a:avLst/>
              </a:prstGeom>
              <a:blipFill>
                <a:blip r:embed="rId7"/>
                <a:stretch>
                  <a:fillRect l="-12000" r="-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49138E9-187C-9797-5D80-15419C96664B}"/>
                  </a:ext>
                </a:extLst>
              </p:cNvPr>
              <p:cNvSpPr txBox="1"/>
              <p:nvPr/>
            </p:nvSpPr>
            <p:spPr>
              <a:xfrm>
                <a:off x="1947403" y="4865418"/>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CO" sz="2400" dirty="0"/>
              </a:p>
            </p:txBody>
          </p:sp>
        </mc:Choice>
        <mc:Fallback xmlns="">
          <p:sp>
            <p:nvSpPr>
              <p:cNvPr id="17" name="TextBox 16">
                <a:extLst>
                  <a:ext uri="{FF2B5EF4-FFF2-40B4-BE49-F238E27FC236}">
                    <a16:creationId xmlns:a16="http://schemas.microsoft.com/office/drawing/2014/main" id="{549138E9-187C-9797-5D80-15419C96664B}"/>
                  </a:ext>
                </a:extLst>
              </p:cNvPr>
              <p:cNvSpPr txBox="1">
                <a:spLocks noRot="1" noChangeAspect="1" noMove="1" noResize="1" noEditPoints="1" noAdjustHandles="1" noChangeArrowheads="1" noChangeShapeType="1" noTextEdit="1"/>
              </p:cNvSpPr>
              <p:nvPr/>
            </p:nvSpPr>
            <p:spPr>
              <a:xfrm>
                <a:off x="1947403" y="4865418"/>
                <a:ext cx="298159" cy="369332"/>
              </a:xfrm>
              <a:prstGeom prst="rect">
                <a:avLst/>
              </a:prstGeom>
              <a:blipFill>
                <a:blip r:embed="rId8"/>
                <a:stretch>
                  <a:fillRect l="-12500"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itle 1">
                <a:extLst>
                  <a:ext uri="{FF2B5EF4-FFF2-40B4-BE49-F238E27FC236}">
                    <a16:creationId xmlns:a16="http://schemas.microsoft.com/office/drawing/2014/main" id="{12DDCAAE-2F6A-7A25-C44B-47C35902C572}"/>
                  </a:ext>
                </a:extLst>
              </p:cNvPr>
              <p:cNvSpPr txBox="1">
                <a:spLocks/>
              </p:cNvSpPr>
              <p:nvPr/>
            </p:nvSpPr>
            <p:spPr>
              <a:xfrm>
                <a:off x="951333" y="3057438"/>
                <a:ext cx="4632961" cy="4465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b="1" dirty="0">
                    <a:solidFill>
                      <a:srgbClr val="FF0000"/>
                    </a:solidFill>
                    <a:latin typeface="Times New Roman" panose="02020603050405020304" pitchFamily="18" charset="0"/>
                    <a:cs typeface="Times New Roman" panose="02020603050405020304" pitchFamily="18" charset="0"/>
                  </a:rPr>
                  <a:t>Invariance in the behavior with </a:t>
                </a:r>
                <a14:m>
                  <m:oMath xmlns:m="http://schemas.openxmlformats.org/officeDocument/2006/math">
                    <m:sSub>
                      <m:sSubPr>
                        <m:ctrlPr>
                          <a:rPr lang="en-US" sz="2000" b="1" i="1" smtClean="0">
                            <a:solidFill>
                              <a:srgbClr val="FF0000"/>
                            </a:solidFill>
                            <a:latin typeface="Cambria Math" panose="02040503050406030204" pitchFamily="18" charset="0"/>
                            <a:cs typeface="Times New Roman" panose="02020603050405020304" pitchFamily="18" charset="0"/>
                          </a:rPr>
                        </m:ctrlPr>
                      </m:sSubPr>
                      <m:e>
                        <m:r>
                          <a:rPr lang="en-US" sz="2000" b="1" i="1" smtClean="0">
                            <a:solidFill>
                              <a:srgbClr val="FF0000"/>
                            </a:solidFill>
                            <a:latin typeface="Cambria Math" panose="02040503050406030204" pitchFamily="18" charset="0"/>
                            <a:cs typeface="Times New Roman" panose="02020603050405020304" pitchFamily="18" charset="0"/>
                          </a:rPr>
                          <m:t>𝑵</m:t>
                        </m:r>
                      </m:e>
                      <m:sub>
                        <m:r>
                          <a:rPr lang="en-US" sz="2000" b="1" i="1" smtClean="0">
                            <a:solidFill>
                              <a:srgbClr val="FF0000"/>
                            </a:solidFill>
                            <a:latin typeface="Cambria Math" panose="02040503050406030204" pitchFamily="18" charset="0"/>
                            <a:cs typeface="Times New Roman" panose="02020603050405020304" pitchFamily="18" charset="0"/>
                          </a:rPr>
                          <m:t>𝑻</m:t>
                        </m:r>
                        <m:r>
                          <a:rPr lang="en-US" sz="2000" b="1" i="1" smtClean="0">
                            <a:solidFill>
                              <a:srgbClr val="FF0000"/>
                            </a:solidFill>
                            <a:latin typeface="Cambria Math" panose="02040503050406030204" pitchFamily="18" charset="0"/>
                            <a:cs typeface="Times New Roman" panose="02020603050405020304" pitchFamily="18" charset="0"/>
                          </a:rPr>
                          <m:t> </m:t>
                        </m:r>
                      </m:sub>
                    </m:sSub>
                  </m:oMath>
                </a14:m>
                <a:r>
                  <a:rPr lang="en-CA" sz="2000" b="1" dirty="0">
                    <a:solidFill>
                      <a:srgbClr val="FF0000"/>
                    </a:solidFill>
                    <a:latin typeface="Times New Roman" panose="02020603050405020304" pitchFamily="18" charset="0"/>
                    <a:cs typeface="Times New Roman" panose="02020603050405020304" pitchFamily="18" charset="0"/>
                  </a:rPr>
                  <a:t>(???)</a:t>
                </a:r>
              </a:p>
            </p:txBody>
          </p:sp>
        </mc:Choice>
        <mc:Fallback xmlns="">
          <p:sp>
            <p:nvSpPr>
              <p:cNvPr id="20" name="Title 1">
                <a:extLst>
                  <a:ext uri="{FF2B5EF4-FFF2-40B4-BE49-F238E27FC236}">
                    <a16:creationId xmlns:a16="http://schemas.microsoft.com/office/drawing/2014/main" id="{12DDCAAE-2F6A-7A25-C44B-47C35902C572}"/>
                  </a:ext>
                </a:extLst>
              </p:cNvPr>
              <p:cNvSpPr txBox="1">
                <a:spLocks noRot="1" noChangeAspect="1" noMove="1" noResize="1" noEditPoints="1" noAdjustHandles="1" noChangeArrowheads="1" noChangeShapeType="1" noTextEdit="1"/>
              </p:cNvSpPr>
              <p:nvPr/>
            </p:nvSpPr>
            <p:spPr>
              <a:xfrm>
                <a:off x="951333" y="3057438"/>
                <a:ext cx="4632961" cy="446596"/>
              </a:xfrm>
              <a:prstGeom prst="rect">
                <a:avLst/>
              </a:prstGeom>
              <a:blipFill>
                <a:blip r:embed="rId9"/>
                <a:stretch>
                  <a:fillRect l="-546" r="-820" b="-19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itle 1">
                <a:extLst>
                  <a:ext uri="{FF2B5EF4-FFF2-40B4-BE49-F238E27FC236}">
                    <a16:creationId xmlns:a16="http://schemas.microsoft.com/office/drawing/2014/main" id="{917C278F-88E9-5EB6-A9CD-9BCC0132A070}"/>
                  </a:ext>
                </a:extLst>
              </p:cNvPr>
              <p:cNvSpPr txBox="1">
                <a:spLocks/>
              </p:cNvSpPr>
              <p:nvPr/>
            </p:nvSpPr>
            <p:spPr>
              <a:xfrm>
                <a:off x="6923349" y="4239036"/>
                <a:ext cx="3632891" cy="8403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dirty="0">
                    <a:solidFill>
                      <a:schemeClr val="tx1"/>
                    </a:solidFill>
                    <a:latin typeface="Times New Roman" panose="02020603050405020304" pitchFamily="18" charset="0"/>
                    <a:cs typeface="Times New Roman" panose="02020603050405020304" pitchFamily="18" charset="0"/>
                  </a:rPr>
                  <a:t>It is not the same a = 0.2 with </a:t>
                </a:r>
                <a14:m>
                  <m:oMath xmlns:m="http://schemas.openxmlformats.org/officeDocument/2006/math">
                    <m:sSub>
                      <m:sSubPr>
                        <m:ctrlPr>
                          <a:rPr lang="en-US" sz="2000" b="1" i="1" smtClean="0">
                            <a:solidFill>
                              <a:schemeClr val="tx1"/>
                            </a:solidFill>
                            <a:latin typeface="Cambria Math" panose="02040503050406030204" pitchFamily="18" charset="0"/>
                            <a:cs typeface="Times New Roman" panose="02020603050405020304" pitchFamily="18" charset="0"/>
                          </a:rPr>
                        </m:ctrlPr>
                      </m:sSubPr>
                      <m:e>
                        <m:r>
                          <a:rPr lang="en-US" sz="2000" b="1" i="1" smtClean="0">
                            <a:solidFill>
                              <a:schemeClr val="tx1"/>
                            </a:solidFill>
                            <a:latin typeface="Cambria Math" panose="02040503050406030204" pitchFamily="18" charset="0"/>
                            <a:cs typeface="Times New Roman" panose="02020603050405020304" pitchFamily="18" charset="0"/>
                          </a:rPr>
                          <m:t>𝑵</m:t>
                        </m:r>
                      </m:e>
                      <m:sub>
                        <m:r>
                          <a:rPr lang="en-US" sz="2000" b="1" i="1" smtClean="0">
                            <a:solidFill>
                              <a:schemeClr val="tx1"/>
                            </a:solidFill>
                            <a:latin typeface="Cambria Math" panose="02040503050406030204" pitchFamily="18" charset="0"/>
                            <a:cs typeface="Times New Roman" panose="02020603050405020304" pitchFamily="18" charset="0"/>
                          </a:rPr>
                          <m:t>𝑻</m:t>
                        </m:r>
                        <m:r>
                          <a:rPr lang="en-US" sz="2000" b="1" i="1" smtClean="0">
                            <a:solidFill>
                              <a:schemeClr val="tx1"/>
                            </a:solidFill>
                            <a:latin typeface="Cambria Math" panose="02040503050406030204" pitchFamily="18" charset="0"/>
                            <a:cs typeface="Times New Roman" panose="02020603050405020304" pitchFamily="18" charset="0"/>
                          </a:rPr>
                          <m:t> </m:t>
                        </m:r>
                      </m:sub>
                    </m:sSub>
                    <m:r>
                      <a:rPr lang="en-US" sz="2000" b="1" i="1" smtClean="0">
                        <a:solidFill>
                          <a:schemeClr val="tx1"/>
                        </a:solidFill>
                        <a:latin typeface="Cambria Math" panose="02040503050406030204" pitchFamily="18" charset="0"/>
                        <a:cs typeface="Times New Roman" panose="02020603050405020304" pitchFamily="18" charset="0"/>
                      </a:rPr>
                      <m:t>=</m:t>
                    </m:r>
                    <m:r>
                      <a:rPr lang="en-US" sz="2000" b="1" i="1" smtClean="0">
                        <a:solidFill>
                          <a:schemeClr val="tx1"/>
                        </a:solidFill>
                        <a:latin typeface="Cambria Math" panose="02040503050406030204" pitchFamily="18" charset="0"/>
                        <a:cs typeface="Times New Roman" panose="02020603050405020304" pitchFamily="18" charset="0"/>
                      </a:rPr>
                      <m:t>𝟏𝟎</m:t>
                    </m:r>
                  </m:oMath>
                </a14:m>
                <a:r>
                  <a:rPr lang="en-US" sz="2000" b="1" dirty="0">
                    <a:solidFill>
                      <a:schemeClr val="tx1"/>
                    </a:solidFill>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as it is to </a:t>
                </a:r>
                <a14:m>
                  <m:oMath xmlns:m="http://schemas.openxmlformats.org/officeDocument/2006/math">
                    <m:sSub>
                      <m:sSubPr>
                        <m:ctrlPr>
                          <a:rPr lang="en-US" sz="2000" b="1" i="1">
                            <a:latin typeface="Cambria Math" panose="02040503050406030204" pitchFamily="18" charset="0"/>
                            <a:cs typeface="Times New Roman" panose="02020603050405020304" pitchFamily="18" charset="0"/>
                          </a:rPr>
                        </m:ctrlPr>
                      </m:sSubPr>
                      <m:e>
                        <m:r>
                          <a:rPr lang="en-US" sz="2000" b="1" i="1">
                            <a:latin typeface="Cambria Math" panose="02040503050406030204" pitchFamily="18" charset="0"/>
                            <a:cs typeface="Times New Roman" panose="02020603050405020304" pitchFamily="18" charset="0"/>
                          </a:rPr>
                          <m:t>𝑵</m:t>
                        </m:r>
                      </m:e>
                      <m:sub>
                        <m:r>
                          <a:rPr lang="en-US" sz="2000" b="1" i="1">
                            <a:latin typeface="Cambria Math" panose="02040503050406030204" pitchFamily="18" charset="0"/>
                            <a:cs typeface="Times New Roman" panose="02020603050405020304" pitchFamily="18" charset="0"/>
                          </a:rPr>
                          <m:t>𝑻</m:t>
                        </m:r>
                        <m:r>
                          <a:rPr lang="en-US" sz="2000" b="1" i="1">
                            <a:latin typeface="Cambria Math" panose="02040503050406030204" pitchFamily="18" charset="0"/>
                            <a:cs typeface="Times New Roman" panose="02020603050405020304" pitchFamily="18" charset="0"/>
                          </a:rPr>
                          <m:t> </m:t>
                        </m:r>
                      </m:sub>
                    </m:sSub>
                    <m:r>
                      <a:rPr lang="en-US" sz="2000" b="1" i="1">
                        <a:latin typeface="Cambria Math" panose="02040503050406030204" pitchFamily="18" charset="0"/>
                        <a:cs typeface="Times New Roman" panose="02020603050405020304" pitchFamily="18" charset="0"/>
                      </a:rPr>
                      <m:t>=</m:t>
                    </m:r>
                    <m:r>
                      <a:rPr lang="en-US" sz="2000" b="1" i="1">
                        <a:latin typeface="Cambria Math" panose="02040503050406030204" pitchFamily="18" charset="0"/>
                        <a:cs typeface="Times New Roman" panose="02020603050405020304" pitchFamily="18" charset="0"/>
                      </a:rPr>
                      <m:t>𝟏</m:t>
                    </m:r>
                    <m:r>
                      <a:rPr lang="en-US" sz="2000" b="1" i="1" smtClean="0">
                        <a:latin typeface="Cambria Math" panose="02040503050406030204" pitchFamily="18" charset="0"/>
                        <a:cs typeface="Times New Roman" panose="02020603050405020304" pitchFamily="18" charset="0"/>
                      </a:rPr>
                      <m:t>.</m:t>
                    </m:r>
                    <m:r>
                      <a:rPr lang="en-US" sz="2000" b="1" i="1">
                        <a:latin typeface="Cambria Math" panose="02040503050406030204" pitchFamily="18" charset="0"/>
                        <a:cs typeface="Times New Roman" panose="02020603050405020304" pitchFamily="18" charset="0"/>
                      </a:rPr>
                      <m:t>𝟎</m:t>
                    </m:r>
                    <m:r>
                      <a:rPr lang="en-US" sz="2000" b="1" i="1" smtClean="0">
                        <a:latin typeface="Cambria Math" panose="02040503050406030204" pitchFamily="18" charset="0"/>
                        <a:cs typeface="Times New Roman" panose="02020603050405020304" pitchFamily="18" charset="0"/>
                      </a:rPr>
                      <m:t>𝟎𝟎</m:t>
                    </m:r>
                  </m:oMath>
                </a14:m>
                <a:r>
                  <a:rPr lang="en-US" sz="2000" b="1" dirty="0">
                    <a:solidFill>
                      <a:schemeClr val="tx1"/>
                    </a:solidFill>
                    <a:latin typeface="Times New Roman" panose="02020603050405020304" pitchFamily="18" charset="0"/>
                    <a:cs typeface="Times New Roman" panose="02020603050405020304" pitchFamily="18" charset="0"/>
                  </a:rPr>
                  <a:t> (???) </a:t>
                </a:r>
                <a:endParaRPr lang="en-CA" sz="2000" b="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1" name="Title 1">
                <a:extLst>
                  <a:ext uri="{FF2B5EF4-FFF2-40B4-BE49-F238E27FC236}">
                    <a16:creationId xmlns:a16="http://schemas.microsoft.com/office/drawing/2014/main" id="{917C278F-88E9-5EB6-A9CD-9BCC0132A070}"/>
                  </a:ext>
                </a:extLst>
              </p:cNvPr>
              <p:cNvSpPr txBox="1">
                <a:spLocks noRot="1" noChangeAspect="1" noMove="1" noResize="1" noEditPoints="1" noAdjustHandles="1" noChangeArrowheads="1" noChangeShapeType="1" noTextEdit="1"/>
              </p:cNvSpPr>
              <p:nvPr/>
            </p:nvSpPr>
            <p:spPr>
              <a:xfrm>
                <a:off x="6923349" y="4239036"/>
                <a:ext cx="3632891" cy="840370"/>
              </a:xfrm>
              <a:prstGeom prst="rect">
                <a:avLst/>
              </a:prstGeom>
              <a:blipFill>
                <a:blip r:embed="rId10"/>
                <a:stretch>
                  <a:fillRect t="-13433" b="-23881"/>
                </a:stretch>
              </a:blipFill>
            </p:spPr>
            <p:txBody>
              <a:bodyPr/>
              <a:lstStyle/>
              <a:p>
                <a:r>
                  <a:rPr lang="en-US">
                    <a:noFill/>
                  </a:rPr>
                  <a:t> </a:t>
                </a:r>
              </a:p>
            </p:txBody>
          </p:sp>
        </mc:Fallback>
      </mc:AlternateContent>
    </p:spTree>
    <p:extLst>
      <p:ext uri="{BB962C8B-B14F-4D97-AF65-F5344CB8AC3E}">
        <p14:creationId xmlns:p14="http://schemas.microsoft.com/office/powerpoint/2010/main" val="3342475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3163047" y="318845"/>
            <a:ext cx="5865903"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Stochastic Simulation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12" name="Picture 11" descr="A math equations on a white background&#10;&#10;Description automatically generated">
            <a:extLst>
              <a:ext uri="{FF2B5EF4-FFF2-40B4-BE49-F238E27FC236}">
                <a16:creationId xmlns:a16="http://schemas.microsoft.com/office/drawing/2014/main" id="{61E84199-2098-D06B-CA27-EF98EA0EF467}"/>
              </a:ext>
            </a:extLst>
          </p:cNvPr>
          <p:cNvPicPr>
            <a:picLocks noChangeAspect="1"/>
          </p:cNvPicPr>
          <p:nvPr/>
        </p:nvPicPr>
        <p:blipFill rotWithShape="1">
          <a:blip r:embed="rId3"/>
          <a:srcRect l="35560" t="10473" r="38805" b="71453"/>
          <a:stretch/>
        </p:blipFill>
        <p:spPr>
          <a:xfrm>
            <a:off x="2032138" y="2087377"/>
            <a:ext cx="1996943" cy="594772"/>
          </a:xfrm>
          <a:prstGeom prst="rect">
            <a:avLst/>
          </a:prstGeom>
        </p:spPr>
      </p:pic>
      <p:pic>
        <p:nvPicPr>
          <p:cNvPr id="13" name="Picture 12" descr="A math equations on a white background&#10;&#10;Description automatically generated">
            <a:extLst>
              <a:ext uri="{FF2B5EF4-FFF2-40B4-BE49-F238E27FC236}">
                <a16:creationId xmlns:a16="http://schemas.microsoft.com/office/drawing/2014/main" id="{00ED19DC-3B15-F3A8-ACD9-CFE613C1EC4E}"/>
              </a:ext>
            </a:extLst>
          </p:cNvPr>
          <p:cNvPicPr>
            <a:picLocks noChangeAspect="1"/>
          </p:cNvPicPr>
          <p:nvPr/>
        </p:nvPicPr>
        <p:blipFill rotWithShape="1">
          <a:blip r:embed="rId3"/>
          <a:srcRect l="72374" t="9192" b="71995"/>
          <a:stretch/>
        </p:blipFill>
        <p:spPr>
          <a:xfrm>
            <a:off x="2065374" y="3066102"/>
            <a:ext cx="1851997" cy="532786"/>
          </a:xfrm>
          <a:prstGeom prst="rect">
            <a:avLst/>
          </a:prstGeom>
        </p:spPr>
      </p:pic>
      <p:pic>
        <p:nvPicPr>
          <p:cNvPr id="14" name="Picture 13" descr="A black text on a white background&#10;&#10;Description automatically generated">
            <a:extLst>
              <a:ext uri="{FF2B5EF4-FFF2-40B4-BE49-F238E27FC236}">
                <a16:creationId xmlns:a16="http://schemas.microsoft.com/office/drawing/2014/main" id="{AC030863-15C0-BE8C-67B9-55A4A61B4132}"/>
              </a:ext>
            </a:extLst>
          </p:cNvPr>
          <p:cNvPicPr>
            <a:picLocks noChangeAspect="1"/>
          </p:cNvPicPr>
          <p:nvPr/>
        </p:nvPicPr>
        <p:blipFill rotWithShape="1">
          <a:blip r:embed="rId4"/>
          <a:srcRect l="54356" r="28344"/>
          <a:stretch/>
        </p:blipFill>
        <p:spPr>
          <a:xfrm>
            <a:off x="745524" y="2022667"/>
            <a:ext cx="823476" cy="724191"/>
          </a:xfrm>
          <a:prstGeom prst="rect">
            <a:avLst/>
          </a:prstGeom>
        </p:spPr>
      </p:pic>
      <p:pic>
        <p:nvPicPr>
          <p:cNvPr id="15" name="Picture 14" descr="A black text on a white background&#10;&#10;Description automatically generated">
            <a:extLst>
              <a:ext uri="{FF2B5EF4-FFF2-40B4-BE49-F238E27FC236}">
                <a16:creationId xmlns:a16="http://schemas.microsoft.com/office/drawing/2014/main" id="{E0D54F91-8100-F3C0-C24D-A0C6A204B1B9}"/>
              </a:ext>
            </a:extLst>
          </p:cNvPr>
          <p:cNvPicPr>
            <a:picLocks noChangeAspect="1"/>
          </p:cNvPicPr>
          <p:nvPr/>
        </p:nvPicPr>
        <p:blipFill rotWithShape="1">
          <a:blip r:embed="rId4"/>
          <a:srcRect l="84840"/>
          <a:stretch/>
        </p:blipFill>
        <p:spPr>
          <a:xfrm>
            <a:off x="745524" y="2937189"/>
            <a:ext cx="719456" cy="722028"/>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044D946-4986-C141-5DD3-BAA1E3A844F3}"/>
                  </a:ext>
                </a:extLst>
              </p:cNvPr>
              <p:cNvSpPr txBox="1"/>
              <p:nvPr/>
            </p:nvSpPr>
            <p:spPr>
              <a:xfrm>
                <a:off x="1615298" y="2200096"/>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CO" sz="2400" dirty="0"/>
              </a:p>
            </p:txBody>
          </p:sp>
        </mc:Choice>
        <mc:Fallback xmlns="">
          <p:sp>
            <p:nvSpPr>
              <p:cNvPr id="16" name="TextBox 15">
                <a:extLst>
                  <a:ext uri="{FF2B5EF4-FFF2-40B4-BE49-F238E27FC236}">
                    <a16:creationId xmlns:a16="http://schemas.microsoft.com/office/drawing/2014/main" id="{9044D946-4986-C141-5DD3-BAA1E3A844F3}"/>
                  </a:ext>
                </a:extLst>
              </p:cNvPr>
              <p:cNvSpPr txBox="1">
                <a:spLocks noRot="1" noChangeAspect="1" noMove="1" noResize="1" noEditPoints="1" noAdjustHandles="1" noChangeArrowheads="1" noChangeShapeType="1" noTextEdit="1"/>
              </p:cNvSpPr>
              <p:nvPr/>
            </p:nvSpPr>
            <p:spPr>
              <a:xfrm>
                <a:off x="1615298" y="2200096"/>
                <a:ext cx="298159" cy="369332"/>
              </a:xfrm>
              <a:prstGeom prst="rect">
                <a:avLst/>
              </a:prstGeom>
              <a:blipFill>
                <a:blip r:embed="rId5"/>
                <a:stretch>
                  <a:fillRect l="-12500"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49138E9-187C-9797-5D80-15419C96664B}"/>
                  </a:ext>
                </a:extLst>
              </p:cNvPr>
              <p:cNvSpPr txBox="1"/>
              <p:nvPr/>
            </p:nvSpPr>
            <p:spPr>
              <a:xfrm>
                <a:off x="1626127" y="3147829"/>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CO" sz="2400" dirty="0"/>
              </a:p>
            </p:txBody>
          </p:sp>
        </mc:Choice>
        <mc:Fallback xmlns="">
          <p:sp>
            <p:nvSpPr>
              <p:cNvPr id="17" name="TextBox 16">
                <a:extLst>
                  <a:ext uri="{FF2B5EF4-FFF2-40B4-BE49-F238E27FC236}">
                    <a16:creationId xmlns:a16="http://schemas.microsoft.com/office/drawing/2014/main" id="{549138E9-187C-9797-5D80-15419C96664B}"/>
                  </a:ext>
                </a:extLst>
              </p:cNvPr>
              <p:cNvSpPr txBox="1">
                <a:spLocks noRot="1" noChangeAspect="1" noMove="1" noResize="1" noEditPoints="1" noAdjustHandles="1" noChangeArrowheads="1" noChangeShapeType="1" noTextEdit="1"/>
              </p:cNvSpPr>
              <p:nvPr/>
            </p:nvSpPr>
            <p:spPr>
              <a:xfrm>
                <a:off x="1626127" y="3147829"/>
                <a:ext cx="298159" cy="369332"/>
              </a:xfrm>
              <a:prstGeom prst="rect">
                <a:avLst/>
              </a:prstGeom>
              <a:blipFill>
                <a:blip r:embed="rId6"/>
                <a:stretch>
                  <a:fillRect l="-12500"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itle 1">
                <a:extLst>
                  <a:ext uri="{FF2B5EF4-FFF2-40B4-BE49-F238E27FC236}">
                    <a16:creationId xmlns:a16="http://schemas.microsoft.com/office/drawing/2014/main" id="{12DDCAAE-2F6A-7A25-C44B-47C35902C572}"/>
                  </a:ext>
                </a:extLst>
              </p:cNvPr>
              <p:cNvSpPr txBox="1">
                <a:spLocks/>
              </p:cNvSpPr>
              <p:nvPr/>
            </p:nvSpPr>
            <p:spPr>
              <a:xfrm>
                <a:off x="630057" y="1339849"/>
                <a:ext cx="4632961" cy="4465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b="1" dirty="0">
                    <a:solidFill>
                      <a:srgbClr val="FF0000"/>
                    </a:solidFill>
                    <a:latin typeface="Times New Roman" panose="02020603050405020304" pitchFamily="18" charset="0"/>
                    <a:cs typeface="Times New Roman" panose="02020603050405020304" pitchFamily="18" charset="0"/>
                  </a:rPr>
                  <a:t>Invariance in the behavior with </a:t>
                </a:r>
                <a14:m>
                  <m:oMath xmlns:m="http://schemas.openxmlformats.org/officeDocument/2006/math">
                    <m:sSub>
                      <m:sSubPr>
                        <m:ctrlPr>
                          <a:rPr lang="en-US" sz="2000" b="1" i="1" smtClean="0">
                            <a:solidFill>
                              <a:srgbClr val="FF0000"/>
                            </a:solidFill>
                            <a:latin typeface="Cambria Math" panose="02040503050406030204" pitchFamily="18" charset="0"/>
                            <a:cs typeface="Times New Roman" panose="02020603050405020304" pitchFamily="18" charset="0"/>
                          </a:rPr>
                        </m:ctrlPr>
                      </m:sSubPr>
                      <m:e>
                        <m:r>
                          <a:rPr lang="en-US" sz="2000" b="1" i="1" smtClean="0">
                            <a:solidFill>
                              <a:srgbClr val="FF0000"/>
                            </a:solidFill>
                            <a:latin typeface="Cambria Math" panose="02040503050406030204" pitchFamily="18" charset="0"/>
                            <a:cs typeface="Times New Roman" panose="02020603050405020304" pitchFamily="18" charset="0"/>
                          </a:rPr>
                          <m:t>𝑵</m:t>
                        </m:r>
                      </m:e>
                      <m:sub>
                        <m:r>
                          <a:rPr lang="en-US" sz="2000" b="1" i="1" smtClean="0">
                            <a:solidFill>
                              <a:srgbClr val="FF0000"/>
                            </a:solidFill>
                            <a:latin typeface="Cambria Math" panose="02040503050406030204" pitchFamily="18" charset="0"/>
                            <a:cs typeface="Times New Roman" panose="02020603050405020304" pitchFamily="18" charset="0"/>
                          </a:rPr>
                          <m:t>𝑻</m:t>
                        </m:r>
                        <m:r>
                          <a:rPr lang="en-US" sz="2000" b="1" i="1" smtClean="0">
                            <a:solidFill>
                              <a:srgbClr val="FF0000"/>
                            </a:solidFill>
                            <a:latin typeface="Cambria Math" panose="02040503050406030204" pitchFamily="18" charset="0"/>
                            <a:cs typeface="Times New Roman" panose="02020603050405020304" pitchFamily="18" charset="0"/>
                          </a:rPr>
                          <m:t> </m:t>
                        </m:r>
                      </m:sub>
                    </m:sSub>
                  </m:oMath>
                </a14:m>
                <a:r>
                  <a:rPr lang="en-CA" sz="2000" b="1" dirty="0">
                    <a:solidFill>
                      <a:srgbClr val="FF0000"/>
                    </a:solidFill>
                    <a:latin typeface="Times New Roman" panose="02020603050405020304" pitchFamily="18" charset="0"/>
                    <a:cs typeface="Times New Roman" panose="02020603050405020304" pitchFamily="18" charset="0"/>
                  </a:rPr>
                  <a:t>(???)</a:t>
                </a:r>
              </a:p>
            </p:txBody>
          </p:sp>
        </mc:Choice>
        <mc:Fallback xmlns="">
          <p:sp>
            <p:nvSpPr>
              <p:cNvPr id="20" name="Title 1">
                <a:extLst>
                  <a:ext uri="{FF2B5EF4-FFF2-40B4-BE49-F238E27FC236}">
                    <a16:creationId xmlns:a16="http://schemas.microsoft.com/office/drawing/2014/main" id="{12DDCAAE-2F6A-7A25-C44B-47C35902C572}"/>
                  </a:ext>
                </a:extLst>
              </p:cNvPr>
              <p:cNvSpPr txBox="1">
                <a:spLocks noRot="1" noChangeAspect="1" noMove="1" noResize="1" noEditPoints="1" noAdjustHandles="1" noChangeArrowheads="1" noChangeShapeType="1" noTextEdit="1"/>
              </p:cNvSpPr>
              <p:nvPr/>
            </p:nvSpPr>
            <p:spPr>
              <a:xfrm>
                <a:off x="630057" y="1339849"/>
                <a:ext cx="4632961" cy="446596"/>
              </a:xfrm>
              <a:prstGeom prst="rect">
                <a:avLst/>
              </a:prstGeom>
              <a:blipFill>
                <a:blip r:embed="rId7"/>
                <a:stretch>
                  <a:fillRect l="-546" t="-2778" r="-546" b="-19444"/>
                </a:stretch>
              </a:blipFill>
            </p:spPr>
            <p:txBody>
              <a:bodyPr/>
              <a:lstStyle/>
              <a:p>
                <a:r>
                  <a:rPr lang="en-US">
                    <a:noFill/>
                  </a:rPr>
                  <a:t> </a:t>
                </a:r>
              </a:p>
            </p:txBody>
          </p:sp>
        </mc:Fallback>
      </mc:AlternateContent>
      <p:pic>
        <p:nvPicPr>
          <p:cNvPr id="7" name="Picture 6" descr="A graph of a number of people with different colored lines&#10;&#10;Description automatically generated">
            <a:extLst>
              <a:ext uri="{FF2B5EF4-FFF2-40B4-BE49-F238E27FC236}">
                <a16:creationId xmlns:a16="http://schemas.microsoft.com/office/drawing/2014/main" id="{20C70063-4B10-1ED0-DCC3-C91C104FB285}"/>
              </a:ext>
            </a:extLst>
          </p:cNvPr>
          <p:cNvPicPr>
            <a:picLocks noChangeAspect="1"/>
          </p:cNvPicPr>
          <p:nvPr/>
        </p:nvPicPr>
        <p:blipFill rotWithShape="1">
          <a:blip r:embed="rId8"/>
          <a:srcRect l="3114" t="6428" r="9037"/>
          <a:stretch/>
        </p:blipFill>
        <p:spPr>
          <a:xfrm>
            <a:off x="5424165" y="1097894"/>
            <a:ext cx="6448520" cy="5151471"/>
          </a:xfrm>
          <a:prstGeom prst="rect">
            <a:avLst/>
          </a:prstGeom>
        </p:spPr>
      </p:pic>
    </p:spTree>
    <p:extLst>
      <p:ext uri="{BB962C8B-B14F-4D97-AF65-F5344CB8AC3E}">
        <p14:creationId xmlns:p14="http://schemas.microsoft.com/office/powerpoint/2010/main" val="666273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3163047" y="318845"/>
            <a:ext cx="5865903"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Stochastic Simulation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DF62AA9-12FE-81D6-B9F0-CFB8AA6C1613}"/>
                  </a:ext>
                </a:extLst>
              </p:cNvPr>
              <p:cNvSpPr txBox="1"/>
              <p:nvPr/>
            </p:nvSpPr>
            <p:spPr>
              <a:xfrm>
                <a:off x="835727" y="2147282"/>
                <a:ext cx="3796167" cy="4654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800" i="1" smtClean="0">
                              <a:latin typeface="Cambria Math" panose="02040503050406030204" pitchFamily="18" charset="0"/>
                            </a:rPr>
                          </m:ctrlPr>
                        </m:sSubSupPr>
                        <m:e>
                          <m:r>
                            <a:rPr lang="en-US" sz="2800" i="1" smtClean="0">
                              <a:latin typeface="Cambria Math" panose="02040503050406030204" pitchFamily="18" charset="0"/>
                              <a:ea typeface="Cambria Math" panose="02040503050406030204" pitchFamily="18" charset="0"/>
                            </a:rPr>
                            <m:t>𝜆</m:t>
                          </m:r>
                        </m:e>
                        <m:sub>
                          <m:r>
                            <a:rPr lang="en-US" sz="2800" b="0" i="1" smtClean="0">
                              <a:latin typeface="Cambria Math" panose="02040503050406030204" pitchFamily="18" charset="0"/>
                            </a:rPr>
                            <m:t>𝑖</m:t>
                          </m:r>
                        </m:sub>
                        <m:sup>
                          <m:r>
                            <a:rPr lang="en-US" sz="2800" b="0" i="1" smtClean="0">
                              <a:latin typeface="Cambria Math" panose="02040503050406030204" pitchFamily="18" charset="0"/>
                            </a:rPr>
                            <m:t>𝑑</m:t>
                          </m:r>
                        </m:sup>
                      </m:sSubSup>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e>
                      </m:d>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𝑁</m:t>
                          </m:r>
                        </m:e>
                        <m:sub>
                          <m:r>
                            <a:rPr lang="en-US" sz="2800" b="0" i="1" smtClean="0">
                              <a:latin typeface="Cambria Math" panose="02040503050406030204" pitchFamily="18" charset="0"/>
                            </a:rPr>
                            <m:t>𝑇</m:t>
                          </m:r>
                        </m:sub>
                      </m:sSub>
                      <m:r>
                        <a:rPr lang="en-US" sz="280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rPr>
                        <m:t>𝑎</m:t>
                      </m:r>
                      <m:r>
                        <a:rPr lang="en-US" sz="2800" b="0" i="1" smtClean="0">
                          <a:latin typeface="Cambria Math" panose="02040503050406030204" pitchFamily="18" charset="0"/>
                          <a:ea typeface="Cambria Math" panose="02040503050406030204" pitchFamily="18" charset="0"/>
                        </a:rPr>
                        <m:t>∙(1+</m:t>
                      </m:r>
                      <m:r>
                        <a:rPr lang="en-US" sz="2800" b="0" i="1" smtClean="0">
                          <a:latin typeface="Cambria Math" panose="02040503050406030204" pitchFamily="18" charset="0"/>
                          <a:ea typeface="Cambria Math" panose="02040503050406030204" pitchFamily="18" charset="0"/>
                        </a:rPr>
                        <m:t>𝑏𝑡</m:t>
                      </m:r>
                      <m:r>
                        <a:rPr lang="en-US" sz="2800" b="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22" name="TextBox 21">
                <a:extLst>
                  <a:ext uri="{FF2B5EF4-FFF2-40B4-BE49-F238E27FC236}">
                    <a16:creationId xmlns:a16="http://schemas.microsoft.com/office/drawing/2014/main" id="{BDF62AA9-12FE-81D6-B9F0-CFB8AA6C1613}"/>
                  </a:ext>
                </a:extLst>
              </p:cNvPr>
              <p:cNvSpPr txBox="1">
                <a:spLocks noRot="1" noChangeAspect="1" noMove="1" noResize="1" noEditPoints="1" noAdjustHandles="1" noChangeArrowheads="1" noChangeShapeType="1" noTextEdit="1"/>
              </p:cNvSpPr>
              <p:nvPr/>
            </p:nvSpPr>
            <p:spPr>
              <a:xfrm>
                <a:off x="835727" y="2147282"/>
                <a:ext cx="3796167" cy="465448"/>
              </a:xfrm>
              <a:prstGeom prst="rect">
                <a:avLst/>
              </a:prstGeom>
              <a:blipFill>
                <a:blip r:embed="rId3"/>
                <a:stretch>
                  <a:fillRect l="-1667" r="-3000" b="-31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0BB2166-13EA-F48E-7EFE-C23E96406F49}"/>
                  </a:ext>
                </a:extLst>
              </p:cNvPr>
              <p:cNvSpPr txBox="1"/>
              <p:nvPr/>
            </p:nvSpPr>
            <p:spPr>
              <a:xfrm>
                <a:off x="835727" y="3160913"/>
                <a:ext cx="3708708" cy="4311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800" i="1" smtClean="0">
                              <a:latin typeface="Cambria Math" panose="02040503050406030204" pitchFamily="18" charset="0"/>
                            </a:rPr>
                          </m:ctrlPr>
                        </m:sSubSupPr>
                        <m:e>
                          <m:r>
                            <a:rPr lang="en-US" sz="2800" i="1" smtClean="0">
                              <a:latin typeface="Cambria Math" panose="02040503050406030204" pitchFamily="18" charset="0"/>
                              <a:ea typeface="Cambria Math" panose="02040503050406030204" pitchFamily="18" charset="0"/>
                            </a:rPr>
                            <m:t>𝜆</m:t>
                          </m:r>
                        </m:e>
                        <m:sub>
                          <m:r>
                            <a:rPr lang="en-US" sz="2800" b="0" i="1" smtClean="0">
                              <a:latin typeface="Cambria Math" panose="02040503050406030204" pitchFamily="18" charset="0"/>
                            </a:rPr>
                            <m:t>𝑖</m:t>
                          </m:r>
                        </m:sub>
                        <m:sup>
                          <m:r>
                            <a:rPr lang="en-US" sz="2800" b="0" i="1" smtClean="0">
                              <a:latin typeface="Cambria Math" panose="02040503050406030204" pitchFamily="18" charset="0"/>
                            </a:rPr>
                            <m:t>𝑟</m:t>
                          </m:r>
                        </m:sup>
                      </m:sSubSup>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e>
                      </m:d>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𝑁</m:t>
                          </m:r>
                        </m:e>
                        <m:sub>
                          <m:r>
                            <a:rPr lang="en-US" sz="2800" b="0" i="1" smtClean="0">
                              <a:latin typeface="Cambria Math" panose="02040503050406030204" pitchFamily="18" charset="0"/>
                            </a:rPr>
                            <m:t>𝑇</m:t>
                          </m:r>
                        </m:sub>
                      </m:sSub>
                      <m:r>
                        <a:rPr lang="en-US" sz="280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𝑟</m:t>
                      </m:r>
                      <m:r>
                        <a:rPr lang="en-US" sz="2800" b="0" i="1" smtClean="0">
                          <a:latin typeface="Cambria Math" panose="02040503050406030204" pitchFamily="18" charset="0"/>
                          <a:ea typeface="Cambria Math" panose="02040503050406030204" pitchFamily="18" charset="0"/>
                        </a:rPr>
                        <m:t>∙(1−</m:t>
                      </m:r>
                      <m:r>
                        <a:rPr lang="en-US" sz="2800" b="0" i="1" smtClean="0">
                          <a:latin typeface="Cambria Math" panose="02040503050406030204" pitchFamily="18" charset="0"/>
                          <a:ea typeface="Cambria Math" panose="02040503050406030204" pitchFamily="18" charset="0"/>
                        </a:rPr>
                        <m:t>𝑠𝑡</m:t>
                      </m:r>
                      <m:r>
                        <a:rPr lang="en-US" sz="2800" b="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23" name="TextBox 22">
                <a:extLst>
                  <a:ext uri="{FF2B5EF4-FFF2-40B4-BE49-F238E27FC236}">
                    <a16:creationId xmlns:a16="http://schemas.microsoft.com/office/drawing/2014/main" id="{70BB2166-13EA-F48E-7EFE-C23E96406F49}"/>
                  </a:ext>
                </a:extLst>
              </p:cNvPr>
              <p:cNvSpPr txBox="1">
                <a:spLocks noRot="1" noChangeAspect="1" noMove="1" noResize="1" noEditPoints="1" noAdjustHandles="1" noChangeArrowheads="1" noChangeShapeType="1" noTextEdit="1"/>
              </p:cNvSpPr>
              <p:nvPr/>
            </p:nvSpPr>
            <p:spPr>
              <a:xfrm>
                <a:off x="835727" y="3160913"/>
                <a:ext cx="3708708" cy="431144"/>
              </a:xfrm>
              <a:prstGeom prst="rect">
                <a:avLst/>
              </a:prstGeom>
              <a:blipFill>
                <a:blip r:embed="rId4"/>
                <a:stretch>
                  <a:fillRect l="-1706" t="-2941" r="-3072" b="-35294"/>
                </a:stretch>
              </a:blipFill>
            </p:spPr>
            <p:txBody>
              <a:bodyPr/>
              <a:lstStyle/>
              <a:p>
                <a:r>
                  <a:rPr lang="en-US">
                    <a:noFill/>
                  </a:rPr>
                  <a:t> </a:t>
                </a:r>
              </a:p>
            </p:txBody>
          </p:sp>
        </mc:Fallback>
      </mc:AlternateContent>
      <p:sp>
        <p:nvSpPr>
          <p:cNvPr id="24" name="Rectangle 23">
            <a:extLst>
              <a:ext uri="{FF2B5EF4-FFF2-40B4-BE49-F238E27FC236}">
                <a16:creationId xmlns:a16="http://schemas.microsoft.com/office/drawing/2014/main" id="{FC339541-6B1F-3D98-67D0-EF72ED146C97}"/>
              </a:ext>
            </a:extLst>
          </p:cNvPr>
          <p:cNvSpPr/>
          <p:nvPr/>
        </p:nvSpPr>
        <p:spPr>
          <a:xfrm>
            <a:off x="2115173" y="2197712"/>
            <a:ext cx="516532" cy="467670"/>
          </a:xfrm>
          <a:prstGeom prst="rect">
            <a:avLst/>
          </a:prstGeom>
          <a:solidFill>
            <a:srgbClr val="F2F2F2">
              <a:alpha val="20000"/>
            </a:srgb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DD91B16-8AC3-9352-DC0E-B1B55B3A5B46}"/>
              </a:ext>
            </a:extLst>
          </p:cNvPr>
          <p:cNvSpPr/>
          <p:nvPr/>
        </p:nvSpPr>
        <p:spPr>
          <a:xfrm>
            <a:off x="2115173" y="3160913"/>
            <a:ext cx="516532" cy="467670"/>
          </a:xfrm>
          <a:prstGeom prst="rect">
            <a:avLst/>
          </a:prstGeom>
          <a:solidFill>
            <a:srgbClr val="F2F2F2">
              <a:alpha val="20000"/>
            </a:srgb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graph of a number of people&#10;&#10;Description automatically generated with medium confidence">
            <a:extLst>
              <a:ext uri="{FF2B5EF4-FFF2-40B4-BE49-F238E27FC236}">
                <a16:creationId xmlns:a16="http://schemas.microsoft.com/office/drawing/2014/main" id="{4D6C0F29-EDF4-5FA0-687F-E773285B5B93}"/>
              </a:ext>
            </a:extLst>
          </p:cNvPr>
          <p:cNvPicPr>
            <a:picLocks noChangeAspect="1"/>
          </p:cNvPicPr>
          <p:nvPr/>
        </p:nvPicPr>
        <p:blipFill rotWithShape="1">
          <a:blip r:embed="rId5"/>
          <a:srcRect l="3488" t="6428" r="8417"/>
          <a:stretch/>
        </p:blipFill>
        <p:spPr>
          <a:xfrm>
            <a:off x="5350475" y="1198158"/>
            <a:ext cx="6425926" cy="5119121"/>
          </a:xfrm>
          <a:prstGeom prst="rect">
            <a:avLst/>
          </a:prstGeom>
        </p:spPr>
      </p:pic>
      <mc:AlternateContent xmlns:mc="http://schemas.openxmlformats.org/markup-compatibility/2006" xmlns:a14="http://schemas.microsoft.com/office/drawing/2010/main">
        <mc:Choice Requires="a14">
          <p:sp>
            <p:nvSpPr>
              <p:cNvPr id="30" name="Title 1">
                <a:extLst>
                  <a:ext uri="{FF2B5EF4-FFF2-40B4-BE49-F238E27FC236}">
                    <a16:creationId xmlns:a16="http://schemas.microsoft.com/office/drawing/2014/main" id="{F48A5A2E-995A-9B1F-2EA8-17B9A8770830}"/>
                  </a:ext>
                </a:extLst>
              </p:cNvPr>
              <p:cNvSpPr txBox="1">
                <a:spLocks/>
              </p:cNvSpPr>
              <p:nvPr/>
            </p:nvSpPr>
            <p:spPr>
              <a:xfrm>
                <a:off x="683250" y="4269985"/>
                <a:ext cx="3896909" cy="72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b="1" dirty="0">
                    <a:solidFill>
                      <a:srgbClr val="FF0000"/>
                    </a:solidFill>
                    <a:latin typeface="Times New Roman" panose="02020603050405020304" pitchFamily="18" charset="0"/>
                    <a:cs typeface="Times New Roman" panose="02020603050405020304" pitchFamily="18" charset="0"/>
                  </a:rPr>
                  <a:t>Invariance scale with damage and repair rates proportional to </a:t>
                </a:r>
                <a14:m>
                  <m:oMath xmlns:m="http://schemas.openxmlformats.org/officeDocument/2006/math">
                    <m:sSub>
                      <m:sSubPr>
                        <m:ctrlPr>
                          <a:rPr lang="en-US" sz="2000" b="1" i="1" smtClean="0">
                            <a:solidFill>
                              <a:srgbClr val="FF0000"/>
                            </a:solidFill>
                            <a:latin typeface="Cambria Math" panose="02040503050406030204" pitchFamily="18" charset="0"/>
                            <a:cs typeface="Times New Roman" panose="02020603050405020304" pitchFamily="18" charset="0"/>
                          </a:rPr>
                        </m:ctrlPr>
                      </m:sSubPr>
                      <m:e>
                        <m:r>
                          <a:rPr lang="en-US" sz="2000" b="1" i="1" smtClean="0">
                            <a:solidFill>
                              <a:srgbClr val="FF0000"/>
                            </a:solidFill>
                            <a:latin typeface="Cambria Math" panose="02040503050406030204" pitchFamily="18" charset="0"/>
                            <a:cs typeface="Times New Roman" panose="02020603050405020304" pitchFamily="18" charset="0"/>
                          </a:rPr>
                          <m:t>𝑵</m:t>
                        </m:r>
                      </m:e>
                      <m:sub>
                        <m:r>
                          <a:rPr lang="en-US" sz="2000" b="1" i="1" smtClean="0">
                            <a:solidFill>
                              <a:srgbClr val="FF0000"/>
                            </a:solidFill>
                            <a:latin typeface="Cambria Math" panose="02040503050406030204" pitchFamily="18" charset="0"/>
                            <a:cs typeface="Times New Roman" panose="02020603050405020304" pitchFamily="18" charset="0"/>
                          </a:rPr>
                          <m:t>𝑻</m:t>
                        </m:r>
                      </m:sub>
                    </m:sSub>
                  </m:oMath>
                </a14:m>
                <a:endParaRPr lang="en-CA" sz="2000" b="1"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30" name="Title 1">
                <a:extLst>
                  <a:ext uri="{FF2B5EF4-FFF2-40B4-BE49-F238E27FC236}">
                    <a16:creationId xmlns:a16="http://schemas.microsoft.com/office/drawing/2014/main" id="{F48A5A2E-995A-9B1F-2EA8-17B9A8770830}"/>
                  </a:ext>
                </a:extLst>
              </p:cNvPr>
              <p:cNvSpPr txBox="1">
                <a:spLocks noRot="1" noChangeAspect="1" noMove="1" noResize="1" noEditPoints="1" noAdjustHandles="1" noChangeArrowheads="1" noChangeShapeType="1" noTextEdit="1"/>
              </p:cNvSpPr>
              <p:nvPr/>
            </p:nvSpPr>
            <p:spPr>
              <a:xfrm>
                <a:off x="683250" y="4269985"/>
                <a:ext cx="3896909" cy="724190"/>
              </a:xfrm>
              <a:prstGeom prst="rect">
                <a:avLst/>
              </a:prstGeom>
              <a:blipFill>
                <a:blip r:embed="rId6"/>
                <a:stretch>
                  <a:fillRect l="-1299" t="-3448" r="-2922" b="-12069"/>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7">
            <p14:nvContentPartPr>
              <p14:cNvPr id="32" name="Ink 31">
                <a:extLst>
                  <a:ext uri="{FF2B5EF4-FFF2-40B4-BE49-F238E27FC236}">
                    <a16:creationId xmlns:a16="http://schemas.microsoft.com/office/drawing/2014/main" id="{1151943D-5EB0-7510-D88B-6B1D1C998EBA}"/>
                  </a:ext>
                </a:extLst>
              </p14:cNvPr>
              <p14:cNvContentPartPr/>
              <p14:nvPr/>
            </p14:nvContentPartPr>
            <p14:xfrm>
              <a:off x="6302880" y="1652400"/>
              <a:ext cx="5173200" cy="3888000"/>
            </p14:xfrm>
          </p:contentPart>
        </mc:Choice>
        <mc:Fallback xmlns="">
          <p:pic>
            <p:nvPicPr>
              <p:cNvPr id="32" name="Ink 31">
                <a:extLst>
                  <a:ext uri="{FF2B5EF4-FFF2-40B4-BE49-F238E27FC236}">
                    <a16:creationId xmlns:a16="http://schemas.microsoft.com/office/drawing/2014/main" id="{1151943D-5EB0-7510-D88B-6B1D1C998EBA}"/>
                  </a:ext>
                </a:extLst>
              </p:cNvPr>
              <p:cNvPicPr/>
              <p:nvPr/>
            </p:nvPicPr>
            <p:blipFill>
              <a:blip r:embed="rId8"/>
              <a:stretch>
                <a:fillRect/>
              </a:stretch>
            </p:blipFill>
            <p:spPr>
              <a:xfrm>
                <a:off x="6293520" y="1643040"/>
                <a:ext cx="5191920" cy="3906720"/>
              </a:xfrm>
              <a:prstGeom prst="rect">
                <a:avLst/>
              </a:prstGeom>
            </p:spPr>
          </p:pic>
        </mc:Fallback>
      </mc:AlternateContent>
    </p:spTree>
    <p:extLst>
      <p:ext uri="{BB962C8B-B14F-4D97-AF65-F5344CB8AC3E}">
        <p14:creationId xmlns:p14="http://schemas.microsoft.com/office/powerpoint/2010/main" val="1406585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607D07-15E4-A6C7-2A5D-9DE3E1E19194}"/>
              </a:ext>
            </a:extLst>
          </p:cNvPr>
          <p:cNvSpPr txBox="1">
            <a:spLocks/>
          </p:cNvSpPr>
          <p:nvPr/>
        </p:nvSpPr>
        <p:spPr>
          <a:xfrm>
            <a:off x="7558117" y="6400955"/>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4</a:t>
            </a:r>
          </a:p>
          <a:p>
            <a:pPr algn="r"/>
            <a:endParaRPr lang="en-CA"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D901E42-CC8B-AA1B-6B96-47C20B1FC7AE}"/>
                  </a:ext>
                </a:extLst>
              </p:cNvPr>
              <p:cNvSpPr txBox="1"/>
              <p:nvPr/>
            </p:nvSpPr>
            <p:spPr>
              <a:xfrm>
                <a:off x="838200" y="1689568"/>
                <a:ext cx="3036376" cy="451086"/>
              </a:xfrm>
              <a:prstGeom prst="rect">
                <a:avLst/>
              </a:prstGeom>
              <a:noFill/>
            </p:spPr>
            <p:txBody>
              <a:bodyPr wrap="square" lIns="0" tIns="0" rIns="0" bIns="0" rtlCol="0">
                <a:spAutoFit/>
              </a:bodyPr>
              <a:lstStyle/>
              <a:p>
                <a14:m>
                  <m:oMath xmlns:m="http://schemas.openxmlformats.org/officeDocument/2006/math">
                    <m:r>
                      <a:rPr lang="en-US" sz="2800" i="1" smtClean="0">
                        <a:latin typeface="Cambria Math" panose="02040503050406030204" pitchFamily="18" charset="0"/>
                        <a:ea typeface="Cambria Math" panose="02040503050406030204" pitchFamily="18" charset="0"/>
                      </a:rPr>
                      <m:t>𝜇</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𝑡</m:t>
                        </m:r>
                      </m:e>
                    </m:d>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𝑅</m:t>
                        </m:r>
                      </m:e>
                      <m:sub>
                        <m:r>
                          <a:rPr lang="en-US" sz="2800" b="0" i="1" smtClean="0">
                            <a:latin typeface="Cambria Math" panose="02040503050406030204" pitchFamily="18" charset="0"/>
                            <a:ea typeface="Cambria Math" panose="02040503050406030204" pitchFamily="18" charset="0"/>
                          </a:rPr>
                          <m:t>0</m:t>
                        </m:r>
                      </m:sub>
                    </m:sSub>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𝑒</m:t>
                        </m:r>
                      </m:e>
                      <m:sup>
                        <m:r>
                          <a:rPr lang="en-US" sz="2800" b="0" i="1" smtClean="0">
                            <a:latin typeface="Cambria Math" panose="02040503050406030204" pitchFamily="18" charset="0"/>
                            <a:ea typeface="Cambria Math" panose="02040503050406030204" pitchFamily="18" charset="0"/>
                          </a:rPr>
                          <m:t>𝛽</m:t>
                        </m:r>
                        <m:r>
                          <a:rPr lang="en-US" sz="2800" b="0" i="1" smtClean="0">
                            <a:latin typeface="Cambria Math" panose="02040503050406030204" pitchFamily="18" charset="0"/>
                            <a:ea typeface="Cambria Math" panose="02040503050406030204" pitchFamily="18" charset="0"/>
                          </a:rPr>
                          <m:t>𝑡</m:t>
                        </m:r>
                      </m:sup>
                    </m:sSup>
                  </m:oMath>
                </a14:m>
                <a:r>
                  <a:rPr lang="en-US" sz="2800" dirty="0">
                    <a:latin typeface="Times New Roman" panose="02020603050405020304" pitchFamily="18" charset="0"/>
                    <a:cs typeface="Times New Roman" panose="02020603050405020304" pitchFamily="18" charset="0"/>
                  </a:rPr>
                  <a:t> </a:t>
                </a:r>
              </a:p>
            </p:txBody>
          </p:sp>
        </mc:Choice>
        <mc:Fallback xmlns="">
          <p:sp>
            <p:nvSpPr>
              <p:cNvPr id="5" name="TextBox 4">
                <a:extLst>
                  <a:ext uri="{FF2B5EF4-FFF2-40B4-BE49-F238E27FC236}">
                    <a16:creationId xmlns:a16="http://schemas.microsoft.com/office/drawing/2014/main" id="{8D901E42-CC8B-AA1B-6B96-47C20B1FC7AE}"/>
                  </a:ext>
                </a:extLst>
              </p:cNvPr>
              <p:cNvSpPr txBox="1">
                <a:spLocks noRot="1" noChangeAspect="1" noMove="1" noResize="1" noEditPoints="1" noAdjustHandles="1" noChangeArrowheads="1" noChangeShapeType="1" noTextEdit="1"/>
              </p:cNvSpPr>
              <p:nvPr/>
            </p:nvSpPr>
            <p:spPr>
              <a:xfrm>
                <a:off x="838200" y="1689568"/>
                <a:ext cx="3036376" cy="451086"/>
              </a:xfrm>
              <a:prstGeom prst="rect">
                <a:avLst/>
              </a:prstGeom>
              <a:blipFill>
                <a:blip r:embed="rId3"/>
                <a:stretch>
                  <a:fillRect l="-4167" b="-21622"/>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2799BE7C-725B-E1DC-D483-8F664630BCB9}"/>
              </a:ext>
            </a:extLst>
          </p:cNvPr>
          <p:cNvSpPr/>
          <p:nvPr/>
        </p:nvSpPr>
        <p:spPr>
          <a:xfrm>
            <a:off x="728420" y="1689568"/>
            <a:ext cx="2293749" cy="66617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33144646-F092-6EB2-AEA8-87EB10F2301E}"/>
              </a:ext>
            </a:extLst>
          </p:cNvPr>
          <p:cNvSpPr txBox="1">
            <a:spLocks/>
          </p:cNvSpPr>
          <p:nvPr/>
        </p:nvSpPr>
        <p:spPr>
          <a:xfrm>
            <a:off x="6354306" y="1619322"/>
            <a:ext cx="4850490"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2000" dirty="0">
                <a:latin typeface="Times New Roman" panose="02020603050405020304" pitchFamily="18" charset="0"/>
                <a:cs typeface="Times New Roman" panose="02020603050405020304" pitchFamily="18" charset="0"/>
              </a:rPr>
              <a:t>Gompertz Law exponential mortality </a:t>
            </a:r>
          </a:p>
          <a:p>
            <a:pPr algn="r"/>
            <a:endParaRPr lang="en-CA" sz="2000" dirty="0">
              <a:latin typeface="Times New Roman" panose="02020603050405020304" pitchFamily="18" charset="0"/>
              <a:cs typeface="Times New Roman" panose="02020603050405020304" pitchFamily="18" charset="0"/>
            </a:endParaRPr>
          </a:p>
        </p:txBody>
      </p:sp>
      <p:sp>
        <p:nvSpPr>
          <p:cNvPr id="16" name="Title 1">
            <a:extLst>
              <a:ext uri="{FF2B5EF4-FFF2-40B4-BE49-F238E27FC236}">
                <a16:creationId xmlns:a16="http://schemas.microsoft.com/office/drawing/2014/main" id="{96228BA2-76CD-B276-E4F3-8BA65C7DF6EF}"/>
              </a:ext>
            </a:extLst>
          </p:cNvPr>
          <p:cNvSpPr txBox="1">
            <a:spLocks/>
          </p:cNvSpPr>
          <p:nvPr/>
        </p:nvSpPr>
        <p:spPr>
          <a:xfrm>
            <a:off x="728420" y="3945940"/>
            <a:ext cx="3146156"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endParaRPr lang="en-CA" sz="2000" dirty="0">
              <a:latin typeface="Times New Roman" panose="02020603050405020304" pitchFamily="18" charset="0"/>
              <a:cs typeface="Times New Roman" panose="02020603050405020304" pitchFamily="18" charset="0"/>
            </a:endParaRPr>
          </a:p>
        </p:txBody>
      </p:sp>
      <p:pic>
        <p:nvPicPr>
          <p:cNvPr id="2" name="Picture 1" descr="A graph of a number of patients&#10;&#10;Description automatically generated with medium confidence">
            <a:extLst>
              <a:ext uri="{FF2B5EF4-FFF2-40B4-BE49-F238E27FC236}">
                <a16:creationId xmlns:a16="http://schemas.microsoft.com/office/drawing/2014/main" id="{7F5A03BB-265C-10E0-CA43-CA88613DFB76}"/>
              </a:ext>
            </a:extLst>
          </p:cNvPr>
          <p:cNvPicPr>
            <a:picLocks noChangeAspect="1"/>
          </p:cNvPicPr>
          <p:nvPr/>
        </p:nvPicPr>
        <p:blipFill rotWithShape="1">
          <a:blip r:embed="rId4"/>
          <a:srcRect t="6096" r="8095"/>
          <a:stretch/>
        </p:blipFill>
        <p:spPr>
          <a:xfrm>
            <a:off x="5469146" y="2738183"/>
            <a:ext cx="5735649" cy="3662772"/>
          </a:xfrm>
          <a:prstGeom prst="rect">
            <a:avLst/>
          </a:prstGeom>
        </p:spPr>
      </p:pic>
      <p:sp>
        <p:nvSpPr>
          <p:cNvPr id="12" name="Title 1">
            <a:extLst>
              <a:ext uri="{FF2B5EF4-FFF2-40B4-BE49-F238E27FC236}">
                <a16:creationId xmlns:a16="http://schemas.microsoft.com/office/drawing/2014/main" id="{48F66DCC-EBCA-36AF-B420-FE7BF76D8430}"/>
              </a:ext>
            </a:extLst>
          </p:cNvPr>
          <p:cNvSpPr txBox="1">
            <a:spLocks/>
          </p:cNvSpPr>
          <p:nvPr/>
        </p:nvSpPr>
        <p:spPr>
          <a:xfrm>
            <a:off x="838200" y="507855"/>
            <a:ext cx="10515600" cy="72419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4000" dirty="0" err="1">
                <a:latin typeface="Times New Roman" panose="02020603050405020304" pitchFamily="18" charset="0"/>
                <a:cs typeface="Times New Roman" panose="02020603050405020304" pitchFamily="18" charset="0"/>
              </a:rPr>
              <a:t>Gompertz</a:t>
            </a:r>
            <a:r>
              <a:rPr lang="en-CA" sz="4000" dirty="0">
                <a:latin typeface="Times New Roman" panose="02020603050405020304" pitchFamily="18" charset="0"/>
                <a:cs typeface="Times New Roman" panose="02020603050405020304" pitchFamily="18" charset="0"/>
              </a:rPr>
              <a:t> Law to model the exponential increment</a:t>
            </a:r>
          </a:p>
        </p:txBody>
      </p:sp>
    </p:spTree>
    <p:extLst>
      <p:ext uri="{BB962C8B-B14F-4D97-AF65-F5344CB8AC3E}">
        <p14:creationId xmlns:p14="http://schemas.microsoft.com/office/powerpoint/2010/main" val="29196832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3163047" y="318845"/>
            <a:ext cx="5865903"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Stochastic Simulation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10A4574-C699-E4DE-F434-E2DC456FEE6F}"/>
                  </a:ext>
                </a:extLst>
              </p:cNvPr>
              <p:cNvSpPr txBox="1">
                <a:spLocks/>
              </p:cNvSpPr>
              <p:nvPr/>
            </p:nvSpPr>
            <p:spPr>
              <a:xfrm>
                <a:off x="411402" y="2894933"/>
                <a:ext cx="4333593" cy="106813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dirty="0">
                    <a:latin typeface="Times New Roman" panose="02020603050405020304" pitchFamily="18" charset="0"/>
                    <a:cs typeface="Times New Roman" panose="02020603050405020304" pitchFamily="18" charset="0"/>
                  </a:rPr>
                  <a:t>The minimum number of nodes with which the simulation reproduces the ODEs result is </a:t>
                </a:r>
                <a14:m>
                  <m:oMath xmlns:m="http://schemas.openxmlformats.org/officeDocument/2006/math">
                    <m:sSub>
                      <m:sSubPr>
                        <m:ctrlPr>
                          <a:rPr lang="en-US" sz="2000" b="1"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𝑵</m:t>
                        </m:r>
                      </m:e>
                      <m:sub>
                        <m:r>
                          <a:rPr lang="en-US" sz="2000" b="1" i="1" smtClean="0">
                            <a:latin typeface="Cambria Math" panose="02040503050406030204" pitchFamily="18" charset="0"/>
                            <a:cs typeface="Times New Roman" panose="02020603050405020304" pitchFamily="18" charset="0"/>
                          </a:rPr>
                          <m:t>𝑻</m:t>
                        </m:r>
                      </m:sub>
                    </m:sSub>
                    <m:r>
                      <a:rPr lang="en-US" sz="2000" b="1"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𝟏𝟎</m:t>
                    </m:r>
                  </m:oMath>
                </a14:m>
                <a:endParaRPr lang="en-CA" sz="2000" b="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 name="Title 1">
                <a:extLst>
                  <a:ext uri="{FF2B5EF4-FFF2-40B4-BE49-F238E27FC236}">
                    <a16:creationId xmlns:a16="http://schemas.microsoft.com/office/drawing/2014/main" id="{B10A4574-C699-E4DE-F434-E2DC456FEE6F}"/>
                  </a:ext>
                </a:extLst>
              </p:cNvPr>
              <p:cNvSpPr txBox="1">
                <a:spLocks noRot="1" noChangeAspect="1" noMove="1" noResize="1" noEditPoints="1" noAdjustHandles="1" noChangeArrowheads="1" noChangeShapeType="1" noTextEdit="1"/>
              </p:cNvSpPr>
              <p:nvPr/>
            </p:nvSpPr>
            <p:spPr>
              <a:xfrm>
                <a:off x="411402" y="2894933"/>
                <a:ext cx="4333593" cy="1068133"/>
              </a:xfrm>
              <a:prstGeom prst="rect">
                <a:avLst/>
              </a:prstGeom>
              <a:blipFill>
                <a:blip r:embed="rId3"/>
                <a:stretch>
                  <a:fillRect b="-8333"/>
                </a:stretch>
              </a:blipFill>
            </p:spPr>
            <p:txBody>
              <a:bodyPr/>
              <a:lstStyle/>
              <a:p>
                <a:r>
                  <a:rPr lang="en-US">
                    <a:noFill/>
                  </a:rPr>
                  <a:t> </a:t>
                </a:r>
              </a:p>
            </p:txBody>
          </p:sp>
        </mc:Fallback>
      </mc:AlternateContent>
      <p:pic>
        <p:nvPicPr>
          <p:cNvPr id="7" name="Picture 6" descr="A graph of a number of people with different colored lines&#10;&#10;Description automatically generated">
            <a:extLst>
              <a:ext uri="{FF2B5EF4-FFF2-40B4-BE49-F238E27FC236}">
                <a16:creationId xmlns:a16="http://schemas.microsoft.com/office/drawing/2014/main" id="{E700743F-FADA-0F7A-8921-AD4E37EA95DF}"/>
              </a:ext>
            </a:extLst>
          </p:cNvPr>
          <p:cNvPicPr>
            <a:picLocks noChangeAspect="1"/>
          </p:cNvPicPr>
          <p:nvPr/>
        </p:nvPicPr>
        <p:blipFill rotWithShape="1">
          <a:blip r:embed="rId4"/>
          <a:srcRect l="2973" t="6428" r="8614"/>
          <a:stretch/>
        </p:blipFill>
        <p:spPr>
          <a:xfrm>
            <a:off x="5280943" y="1133946"/>
            <a:ext cx="6499655" cy="5159164"/>
          </a:xfrm>
          <a:prstGeom prst="rect">
            <a:avLst/>
          </a:prstGeom>
        </p:spPr>
      </p:pic>
    </p:spTree>
    <p:extLst>
      <p:ext uri="{BB962C8B-B14F-4D97-AF65-F5344CB8AC3E}">
        <p14:creationId xmlns:p14="http://schemas.microsoft.com/office/powerpoint/2010/main" val="24053616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3163047" y="318845"/>
            <a:ext cx="5865903"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Stochastic Simulation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B10A4574-C699-E4DE-F434-E2DC456FEE6F}"/>
              </a:ext>
            </a:extLst>
          </p:cNvPr>
          <p:cNvSpPr txBox="1">
            <a:spLocks/>
          </p:cNvSpPr>
          <p:nvPr/>
        </p:nvSpPr>
        <p:spPr>
          <a:xfrm>
            <a:off x="3313800" y="2653096"/>
            <a:ext cx="5564396" cy="15518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b="1" dirty="0">
                <a:latin typeface="Times New Roman" panose="02020603050405020304" pitchFamily="18" charset="0"/>
                <a:cs typeface="Times New Roman" panose="02020603050405020304" pitchFamily="18" charset="0"/>
              </a:rPr>
              <a:t>Increasing the number of total nodes in the system increases stochastic variability. That is, health state distributions become more dispersed.</a:t>
            </a:r>
            <a:endParaRPr lang="en-CA" sz="20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9117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3163047" y="318845"/>
            <a:ext cx="5865903"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Stochastic Simulation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10A4574-C699-E4DE-F434-E2DC456FEE6F}"/>
                  </a:ext>
                </a:extLst>
              </p:cNvPr>
              <p:cNvSpPr txBox="1">
                <a:spLocks/>
              </p:cNvSpPr>
              <p:nvPr/>
            </p:nvSpPr>
            <p:spPr>
              <a:xfrm>
                <a:off x="572040" y="1630596"/>
                <a:ext cx="4012317" cy="106813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dirty="0">
                    <a:latin typeface="Times New Roman" panose="02020603050405020304" pitchFamily="18" charset="0"/>
                    <a:cs typeface="Times New Roman" panose="02020603050405020304" pitchFamily="18" charset="0"/>
                  </a:rPr>
                  <a:t>Both results have the same behavior when mortality is zero </a:t>
                </a:r>
                <a14:m>
                  <m:oMath xmlns:m="http://schemas.openxmlformats.org/officeDocument/2006/math">
                    <m:sSub>
                      <m:sSubPr>
                        <m:ctrlPr>
                          <a:rPr lang="en-US" sz="2000" b="1"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ea typeface="Cambria Math" panose="02040503050406030204" pitchFamily="18" charset="0"/>
                            <a:cs typeface="Times New Roman" panose="02020603050405020304" pitchFamily="18" charset="0"/>
                          </a:rPr>
                          <m:t>𝝁</m:t>
                        </m:r>
                      </m:e>
                      <m:sub>
                        <m:r>
                          <a:rPr lang="en-US" sz="2000" b="1" i="1" smtClean="0">
                            <a:latin typeface="Cambria Math" panose="02040503050406030204" pitchFamily="18" charset="0"/>
                            <a:cs typeface="Times New Roman" panose="02020603050405020304" pitchFamily="18" charset="0"/>
                          </a:rPr>
                          <m:t>𝟎</m:t>
                        </m:r>
                      </m:sub>
                    </m:sSub>
                    <m:r>
                      <a:rPr lang="en-US" sz="2000" b="1"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𝟎</m:t>
                    </m:r>
                  </m:oMath>
                </a14:m>
                <a:endParaRPr lang="en-CA" sz="2000" b="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 name="Title 1">
                <a:extLst>
                  <a:ext uri="{FF2B5EF4-FFF2-40B4-BE49-F238E27FC236}">
                    <a16:creationId xmlns:a16="http://schemas.microsoft.com/office/drawing/2014/main" id="{B10A4574-C699-E4DE-F434-E2DC456FEE6F}"/>
                  </a:ext>
                </a:extLst>
              </p:cNvPr>
              <p:cNvSpPr txBox="1">
                <a:spLocks noRot="1" noChangeAspect="1" noMove="1" noResize="1" noEditPoints="1" noAdjustHandles="1" noChangeArrowheads="1" noChangeShapeType="1" noTextEdit="1"/>
              </p:cNvSpPr>
              <p:nvPr/>
            </p:nvSpPr>
            <p:spPr>
              <a:xfrm>
                <a:off x="572040" y="1630596"/>
                <a:ext cx="4012317" cy="1068133"/>
              </a:xfrm>
              <a:prstGeom prst="rect">
                <a:avLst/>
              </a:prstGeom>
              <a:blipFill>
                <a:blip r:embed="rId3"/>
                <a:stretch>
                  <a:fillRect r="-1266"/>
                </a:stretch>
              </a:blipFill>
            </p:spPr>
            <p:txBody>
              <a:bodyPr/>
              <a:lstStyle/>
              <a:p>
                <a:r>
                  <a:rPr lang="en-US">
                    <a:noFill/>
                  </a:rPr>
                  <a:t> </a:t>
                </a:r>
              </a:p>
            </p:txBody>
          </p:sp>
        </mc:Fallback>
      </mc:AlternateContent>
      <p:sp>
        <p:nvSpPr>
          <p:cNvPr id="3" name="Title 1">
            <a:extLst>
              <a:ext uri="{FF2B5EF4-FFF2-40B4-BE49-F238E27FC236}">
                <a16:creationId xmlns:a16="http://schemas.microsoft.com/office/drawing/2014/main" id="{038C1EDC-FF6B-1837-5159-E6BB5937908D}"/>
              </a:ext>
            </a:extLst>
          </p:cNvPr>
          <p:cNvSpPr txBox="1">
            <a:spLocks/>
          </p:cNvSpPr>
          <p:nvPr/>
        </p:nvSpPr>
        <p:spPr>
          <a:xfrm>
            <a:off x="572040" y="4354424"/>
            <a:ext cx="4012317" cy="15273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CA" sz="2000" dirty="0">
                <a:solidFill>
                  <a:schemeClr val="tx1"/>
                </a:solidFill>
                <a:latin typeface="Times New Roman" panose="02020603050405020304" pitchFamily="18" charset="0"/>
                <a:cs typeface="Times New Roman" panose="02020603050405020304" pitchFamily="18" charset="0"/>
              </a:rPr>
              <a:t>Our stochastic simulation is a joint model between health state (frailty) and mortality as in nature, but the ODEs does not have this coupling</a:t>
            </a:r>
          </a:p>
        </p:txBody>
      </p:sp>
      <p:cxnSp>
        <p:nvCxnSpPr>
          <p:cNvPr id="5" name="Straight Arrow Connector 4">
            <a:extLst>
              <a:ext uri="{FF2B5EF4-FFF2-40B4-BE49-F238E27FC236}">
                <a16:creationId xmlns:a16="http://schemas.microsoft.com/office/drawing/2014/main" id="{78CFE759-ED68-E35B-BDE7-54936F450DF6}"/>
              </a:ext>
            </a:extLst>
          </p:cNvPr>
          <p:cNvCxnSpPr>
            <a:cxnSpLocks/>
            <a:stCxn id="2" idx="2"/>
            <a:endCxn id="3" idx="0"/>
          </p:cNvCxnSpPr>
          <p:nvPr/>
        </p:nvCxnSpPr>
        <p:spPr>
          <a:xfrm>
            <a:off x="2578199" y="2698729"/>
            <a:ext cx="0" cy="1655695"/>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descr="A graph of a number of individuals&#10;&#10;Description automatically generated">
            <a:extLst>
              <a:ext uri="{FF2B5EF4-FFF2-40B4-BE49-F238E27FC236}">
                <a16:creationId xmlns:a16="http://schemas.microsoft.com/office/drawing/2014/main" id="{F06135AA-D920-2674-AB06-6BB6FF5971D7}"/>
              </a:ext>
            </a:extLst>
          </p:cNvPr>
          <p:cNvPicPr>
            <a:picLocks noChangeAspect="1"/>
          </p:cNvPicPr>
          <p:nvPr/>
        </p:nvPicPr>
        <p:blipFill rotWithShape="1">
          <a:blip r:embed="rId4"/>
          <a:srcRect l="2886" t="6146" r="8489" b="787"/>
          <a:stretch/>
        </p:blipFill>
        <p:spPr>
          <a:xfrm>
            <a:off x="5053913" y="1043035"/>
            <a:ext cx="6672635" cy="5255299"/>
          </a:xfrm>
          <a:prstGeom prst="rect">
            <a:avLst/>
          </a:prstGeom>
        </p:spPr>
      </p:pic>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E35808C2-C8C9-671B-B6AB-829ADC49B382}"/>
                  </a:ext>
                </a:extLst>
              </p14:cNvPr>
              <p14:cNvContentPartPr/>
              <p14:nvPr/>
            </p14:nvContentPartPr>
            <p14:xfrm>
              <a:off x="9604440" y="1635480"/>
              <a:ext cx="1832040" cy="3173040"/>
            </p14:xfrm>
          </p:contentPart>
        </mc:Choice>
        <mc:Fallback xmlns="">
          <p:pic>
            <p:nvPicPr>
              <p:cNvPr id="14" name="Ink 13">
                <a:extLst>
                  <a:ext uri="{FF2B5EF4-FFF2-40B4-BE49-F238E27FC236}">
                    <a16:creationId xmlns:a16="http://schemas.microsoft.com/office/drawing/2014/main" id="{E35808C2-C8C9-671B-B6AB-829ADC49B382}"/>
                  </a:ext>
                </a:extLst>
              </p:cNvPr>
              <p:cNvPicPr/>
              <p:nvPr/>
            </p:nvPicPr>
            <p:blipFill>
              <a:blip r:embed="rId6"/>
              <a:stretch>
                <a:fillRect/>
              </a:stretch>
            </p:blipFill>
            <p:spPr>
              <a:xfrm>
                <a:off x="9595080" y="1626120"/>
                <a:ext cx="1850760" cy="3191760"/>
              </a:xfrm>
              <a:prstGeom prst="rect">
                <a:avLst/>
              </a:prstGeom>
            </p:spPr>
          </p:pic>
        </mc:Fallback>
      </mc:AlternateContent>
    </p:spTree>
    <p:extLst>
      <p:ext uri="{BB962C8B-B14F-4D97-AF65-F5344CB8AC3E}">
        <p14:creationId xmlns:p14="http://schemas.microsoft.com/office/powerpoint/2010/main" val="17210011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3163047" y="318845"/>
            <a:ext cx="5865903"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Stochastic Simulation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B10A4574-C699-E4DE-F434-E2DC456FEE6F}"/>
              </a:ext>
            </a:extLst>
          </p:cNvPr>
          <p:cNvSpPr txBox="1">
            <a:spLocks/>
          </p:cNvSpPr>
          <p:nvPr/>
        </p:nvSpPr>
        <p:spPr>
          <a:xfrm>
            <a:off x="572040" y="1630596"/>
            <a:ext cx="4012317" cy="106813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dirty="0">
                <a:latin typeface="Times New Roman" panose="02020603050405020304" pitchFamily="18" charset="0"/>
                <a:cs typeface="Times New Roman" panose="02020603050405020304" pitchFamily="18" charset="0"/>
              </a:rPr>
              <a:t>The mortality coefficient modifies the mortality curves obtained from the simulation</a:t>
            </a:r>
            <a:endParaRPr lang="en-CA" sz="2000" b="1" dirty="0">
              <a:solidFill>
                <a:schemeClr val="tx1"/>
              </a:solidFill>
              <a:latin typeface="Times New Roman" panose="02020603050405020304" pitchFamily="18" charset="0"/>
              <a:cs typeface="Times New Roman" panose="02020603050405020304" pitchFamily="18" charset="0"/>
            </a:endParaRPr>
          </a:p>
        </p:txBody>
      </p:sp>
      <p:pic>
        <p:nvPicPr>
          <p:cNvPr id="6" name="Picture 5" descr="A graph of a number of people&#10;&#10;Description automatically generated">
            <a:extLst>
              <a:ext uri="{FF2B5EF4-FFF2-40B4-BE49-F238E27FC236}">
                <a16:creationId xmlns:a16="http://schemas.microsoft.com/office/drawing/2014/main" id="{EF463F2E-5B1E-D803-3684-F90615D2AFB0}"/>
              </a:ext>
            </a:extLst>
          </p:cNvPr>
          <p:cNvPicPr>
            <a:picLocks noChangeAspect="1"/>
          </p:cNvPicPr>
          <p:nvPr/>
        </p:nvPicPr>
        <p:blipFill rotWithShape="1">
          <a:blip r:embed="rId3"/>
          <a:srcRect l="2761" t="5863" r="8402"/>
          <a:stretch/>
        </p:blipFill>
        <p:spPr>
          <a:xfrm>
            <a:off x="5302062" y="1043035"/>
            <a:ext cx="6570623" cy="5221950"/>
          </a:xfrm>
          <a:prstGeom prst="rect">
            <a:avLst/>
          </a:prstGeom>
        </p:spPr>
      </p:pic>
      <p:cxnSp>
        <p:nvCxnSpPr>
          <p:cNvPr id="8" name="Straight Arrow Connector 7">
            <a:extLst>
              <a:ext uri="{FF2B5EF4-FFF2-40B4-BE49-F238E27FC236}">
                <a16:creationId xmlns:a16="http://schemas.microsoft.com/office/drawing/2014/main" id="{08F5B835-8F98-5C63-FF95-108069817158}"/>
              </a:ext>
            </a:extLst>
          </p:cNvPr>
          <p:cNvCxnSpPr>
            <a:cxnSpLocks/>
          </p:cNvCxnSpPr>
          <p:nvPr/>
        </p:nvCxnSpPr>
        <p:spPr>
          <a:xfrm>
            <a:off x="8292231" y="4183693"/>
            <a:ext cx="3093928" cy="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6C3B4D4D-B6FE-8C65-B38B-FDDA01308F60}"/>
              </a:ext>
            </a:extLst>
          </p:cNvPr>
          <p:cNvSpPr txBox="1">
            <a:spLocks/>
          </p:cNvSpPr>
          <p:nvPr/>
        </p:nvSpPr>
        <p:spPr>
          <a:xfrm>
            <a:off x="572040" y="4602235"/>
            <a:ext cx="4012317" cy="106813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b="1" dirty="0">
                <a:latin typeface="Times New Roman" panose="02020603050405020304" pitchFamily="18" charset="0"/>
                <a:cs typeface="Times New Roman" panose="02020603050405020304" pitchFamily="18" charset="0"/>
              </a:rPr>
              <a:t>Higher values cause the population to die at an earlier age with lower frailty index values</a:t>
            </a:r>
          </a:p>
        </p:txBody>
      </p:sp>
      <p:cxnSp>
        <p:nvCxnSpPr>
          <p:cNvPr id="15" name="Straight Arrow Connector 14">
            <a:extLst>
              <a:ext uri="{FF2B5EF4-FFF2-40B4-BE49-F238E27FC236}">
                <a16:creationId xmlns:a16="http://schemas.microsoft.com/office/drawing/2014/main" id="{0C12BA4B-41A4-6828-BB75-7ECE27588990}"/>
              </a:ext>
            </a:extLst>
          </p:cNvPr>
          <p:cNvCxnSpPr>
            <a:stCxn id="2" idx="2"/>
            <a:endCxn id="12" idx="0"/>
          </p:cNvCxnSpPr>
          <p:nvPr/>
        </p:nvCxnSpPr>
        <p:spPr>
          <a:xfrm>
            <a:off x="2578199" y="2698729"/>
            <a:ext cx="0" cy="1903506"/>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20422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3163047" y="318845"/>
            <a:ext cx="5865903"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Stochastic Simulation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6" name="Picture 5" descr="A graph of a number of people&#10;&#10;Description automatically generated">
            <a:extLst>
              <a:ext uri="{FF2B5EF4-FFF2-40B4-BE49-F238E27FC236}">
                <a16:creationId xmlns:a16="http://schemas.microsoft.com/office/drawing/2014/main" id="{EF463F2E-5B1E-D803-3684-F90615D2AFB0}"/>
              </a:ext>
            </a:extLst>
          </p:cNvPr>
          <p:cNvPicPr>
            <a:picLocks noChangeAspect="1"/>
          </p:cNvPicPr>
          <p:nvPr/>
        </p:nvPicPr>
        <p:blipFill rotWithShape="1">
          <a:blip r:embed="rId3"/>
          <a:srcRect l="2761" t="5863" r="8402"/>
          <a:stretch/>
        </p:blipFill>
        <p:spPr>
          <a:xfrm>
            <a:off x="341510" y="1575431"/>
            <a:ext cx="5643073" cy="4484787"/>
          </a:xfrm>
          <a:prstGeom prst="rect">
            <a:avLst/>
          </a:prstGeom>
        </p:spPr>
      </p:pic>
      <p:cxnSp>
        <p:nvCxnSpPr>
          <p:cNvPr id="8" name="Straight Arrow Connector 7">
            <a:extLst>
              <a:ext uri="{FF2B5EF4-FFF2-40B4-BE49-F238E27FC236}">
                <a16:creationId xmlns:a16="http://schemas.microsoft.com/office/drawing/2014/main" id="{08F5B835-8F98-5C63-FF95-108069817158}"/>
              </a:ext>
            </a:extLst>
          </p:cNvPr>
          <p:cNvCxnSpPr>
            <a:cxnSpLocks/>
          </p:cNvCxnSpPr>
          <p:nvPr/>
        </p:nvCxnSpPr>
        <p:spPr>
          <a:xfrm>
            <a:off x="2959773" y="4415465"/>
            <a:ext cx="2562800" cy="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descr="A graph showing the growth of population&#10;&#10;Description automatically generated">
            <a:extLst>
              <a:ext uri="{FF2B5EF4-FFF2-40B4-BE49-F238E27FC236}">
                <a16:creationId xmlns:a16="http://schemas.microsoft.com/office/drawing/2014/main" id="{2B64A307-D4C7-BE34-94B4-119F57795299}"/>
              </a:ext>
            </a:extLst>
          </p:cNvPr>
          <p:cNvPicPr>
            <a:picLocks noChangeAspect="1"/>
          </p:cNvPicPr>
          <p:nvPr/>
        </p:nvPicPr>
        <p:blipFill rotWithShape="1">
          <a:blip r:embed="rId4"/>
          <a:srcRect l="4279" t="5711" r="8969"/>
          <a:stretch/>
        </p:blipFill>
        <p:spPr>
          <a:xfrm>
            <a:off x="6277398" y="1575431"/>
            <a:ext cx="5503103" cy="4485939"/>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CA866216-1E25-F25A-077F-603DD2DD3F34}"/>
                  </a:ext>
                </a:extLst>
              </p14:cNvPr>
              <p14:cNvContentPartPr/>
              <p14:nvPr/>
            </p14:nvContentPartPr>
            <p14:xfrm>
              <a:off x="8997840" y="2936520"/>
              <a:ext cx="1449000" cy="949320"/>
            </p14:xfrm>
          </p:contentPart>
        </mc:Choice>
        <mc:Fallback xmlns="">
          <p:pic>
            <p:nvPicPr>
              <p:cNvPr id="7" name="Ink 6">
                <a:extLst>
                  <a:ext uri="{FF2B5EF4-FFF2-40B4-BE49-F238E27FC236}">
                    <a16:creationId xmlns:a16="http://schemas.microsoft.com/office/drawing/2014/main" id="{CA866216-1E25-F25A-077F-603DD2DD3F34}"/>
                  </a:ext>
                </a:extLst>
              </p:cNvPr>
              <p:cNvPicPr/>
              <p:nvPr/>
            </p:nvPicPr>
            <p:blipFill>
              <a:blip r:embed="rId6"/>
              <a:stretch>
                <a:fillRect/>
              </a:stretch>
            </p:blipFill>
            <p:spPr>
              <a:xfrm>
                <a:off x="8988480" y="2927160"/>
                <a:ext cx="1467720" cy="968040"/>
              </a:xfrm>
              <a:prstGeom prst="rect">
                <a:avLst/>
              </a:prstGeom>
            </p:spPr>
          </p:pic>
        </mc:Fallback>
      </mc:AlternateContent>
    </p:spTree>
    <p:extLst>
      <p:ext uri="{BB962C8B-B14F-4D97-AF65-F5344CB8AC3E}">
        <p14:creationId xmlns:p14="http://schemas.microsoft.com/office/powerpoint/2010/main" val="30439151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3163047" y="318845"/>
            <a:ext cx="5865903"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Stochastic Simulation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3" name="Picture 2" descr="A graph showing the growth of population&#10;&#10;Description automatically generated">
            <a:extLst>
              <a:ext uri="{FF2B5EF4-FFF2-40B4-BE49-F238E27FC236}">
                <a16:creationId xmlns:a16="http://schemas.microsoft.com/office/drawing/2014/main" id="{B0322810-C6B3-9D54-8133-C447333B5718}"/>
              </a:ext>
            </a:extLst>
          </p:cNvPr>
          <p:cNvPicPr>
            <a:picLocks noChangeAspect="1"/>
          </p:cNvPicPr>
          <p:nvPr/>
        </p:nvPicPr>
        <p:blipFill rotWithShape="1">
          <a:blip r:embed="rId3"/>
          <a:srcRect t="3698" r="8650"/>
          <a:stretch/>
        </p:blipFill>
        <p:spPr>
          <a:xfrm>
            <a:off x="378746" y="1442351"/>
            <a:ext cx="5467711" cy="4323085"/>
          </a:xfrm>
          <a:prstGeom prst="rect">
            <a:avLst/>
          </a:prstGeom>
        </p:spPr>
      </p:pic>
      <p:sp>
        <p:nvSpPr>
          <p:cNvPr id="4" name="Title 1">
            <a:extLst>
              <a:ext uri="{FF2B5EF4-FFF2-40B4-BE49-F238E27FC236}">
                <a16:creationId xmlns:a16="http://schemas.microsoft.com/office/drawing/2014/main" id="{D80019AE-3C80-356A-487B-88F5BA098FCD}"/>
              </a:ext>
            </a:extLst>
          </p:cNvPr>
          <p:cNvSpPr txBox="1">
            <a:spLocks/>
          </p:cNvSpPr>
          <p:nvPr/>
        </p:nvSpPr>
        <p:spPr>
          <a:xfrm>
            <a:off x="1892614" y="5810713"/>
            <a:ext cx="8203365" cy="106813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b="1" dirty="0">
                <a:latin typeface="Times New Roman" panose="02020603050405020304" pitchFamily="18" charset="0"/>
                <a:cs typeface="Times New Roman" panose="02020603050405020304" pitchFamily="18" charset="0"/>
              </a:rPr>
              <a:t>We can recover behaviors exponentially as stated in the </a:t>
            </a:r>
            <a:r>
              <a:rPr lang="en-US" sz="2000" b="1" dirty="0" err="1">
                <a:latin typeface="Times New Roman" panose="02020603050405020304" pitchFamily="18" charset="0"/>
                <a:cs typeface="Times New Roman" panose="02020603050405020304" pitchFamily="18" charset="0"/>
              </a:rPr>
              <a:t>gompertz</a:t>
            </a:r>
            <a:r>
              <a:rPr lang="en-US" sz="2000" b="1" dirty="0">
                <a:latin typeface="Times New Roman" panose="02020603050405020304" pitchFamily="18" charset="0"/>
                <a:cs typeface="Times New Roman" panose="02020603050405020304" pitchFamily="18" charset="0"/>
              </a:rPr>
              <a:t> law</a:t>
            </a:r>
            <a:endParaRPr lang="en-CA" sz="2000" b="1" dirty="0">
              <a:solidFill>
                <a:schemeClr val="tx1"/>
              </a:solidFill>
              <a:latin typeface="Times New Roman" panose="02020603050405020304" pitchFamily="18" charset="0"/>
              <a:cs typeface="Times New Roman" panose="02020603050405020304" pitchFamily="18" charset="0"/>
            </a:endParaRPr>
          </a:p>
        </p:txBody>
      </p:sp>
      <p:pic>
        <p:nvPicPr>
          <p:cNvPr id="11" name="Picture 10" descr="A graph showing the number of population&#10;&#10;Description automatically generated">
            <a:extLst>
              <a:ext uri="{FF2B5EF4-FFF2-40B4-BE49-F238E27FC236}">
                <a16:creationId xmlns:a16="http://schemas.microsoft.com/office/drawing/2014/main" id="{CD7D4A92-F1AA-9AE1-4553-2731B6D3D06D}"/>
              </a:ext>
            </a:extLst>
          </p:cNvPr>
          <p:cNvPicPr>
            <a:picLocks noChangeAspect="1"/>
          </p:cNvPicPr>
          <p:nvPr/>
        </p:nvPicPr>
        <p:blipFill rotWithShape="1">
          <a:blip r:embed="rId4"/>
          <a:srcRect t="6013" r="8968"/>
          <a:stretch/>
        </p:blipFill>
        <p:spPr>
          <a:xfrm>
            <a:off x="6345544" y="1564359"/>
            <a:ext cx="5366811" cy="4155801"/>
          </a:xfrm>
          <a:prstGeom prst="rect">
            <a:avLst/>
          </a:prstGeom>
        </p:spPr>
      </p:pic>
    </p:spTree>
    <p:extLst>
      <p:ext uri="{BB962C8B-B14F-4D97-AF65-F5344CB8AC3E}">
        <p14:creationId xmlns:p14="http://schemas.microsoft.com/office/powerpoint/2010/main" val="22916043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E054273-BB3A-8A30-857E-4804A39E09D2}"/>
              </a:ext>
            </a:extLst>
          </p:cNvPr>
          <p:cNvPicPr>
            <a:picLocks noChangeAspect="1"/>
          </p:cNvPicPr>
          <p:nvPr/>
        </p:nvPicPr>
        <p:blipFill>
          <a:blip r:embed="rId2"/>
          <a:stretch>
            <a:fillRect/>
          </a:stretch>
        </p:blipFill>
        <p:spPr>
          <a:xfrm>
            <a:off x="1739900" y="194145"/>
            <a:ext cx="8712200" cy="6469710"/>
          </a:xfrm>
          <a:prstGeom prst="rect">
            <a:avLst/>
          </a:prstGeom>
        </p:spPr>
      </p:pic>
    </p:spTree>
    <p:extLst>
      <p:ext uri="{BB962C8B-B14F-4D97-AF65-F5344CB8AC3E}">
        <p14:creationId xmlns:p14="http://schemas.microsoft.com/office/powerpoint/2010/main" val="41687489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DF7AF58-A1E2-ECFB-556A-FA2F4B29CBDC}"/>
              </a:ext>
            </a:extLst>
          </p:cNvPr>
          <p:cNvSpPr txBox="1">
            <a:spLocks/>
          </p:cNvSpPr>
          <p:nvPr/>
        </p:nvSpPr>
        <p:spPr>
          <a:xfrm>
            <a:off x="6913185" y="267826"/>
            <a:ext cx="5647115" cy="237585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5000" dirty="0">
                <a:latin typeface="Times New Roman" panose="02020603050405020304" pitchFamily="18" charset="0"/>
                <a:cs typeface="Times New Roman" panose="02020603050405020304" pitchFamily="18" charset="0"/>
              </a:rPr>
              <a:t>Exponent of mortality modifications</a:t>
            </a:r>
            <a:endParaRPr lang="en-CA" sz="50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4873C195-F56C-800D-ED5C-0C9BE20BB162}"/>
              </a:ext>
            </a:extLst>
          </p:cNvPr>
          <p:cNvPicPr>
            <a:picLocks noChangeAspect="1"/>
          </p:cNvPicPr>
          <p:nvPr/>
        </p:nvPicPr>
        <p:blipFill>
          <a:blip r:embed="rId2"/>
          <a:stretch>
            <a:fillRect/>
          </a:stretch>
        </p:blipFill>
        <p:spPr>
          <a:xfrm>
            <a:off x="101599" y="1102366"/>
            <a:ext cx="7302501" cy="5487808"/>
          </a:xfrm>
          <a:prstGeom prst="rect">
            <a:avLst/>
          </a:prstGeom>
        </p:spPr>
      </p:pic>
    </p:spTree>
    <p:extLst>
      <p:ext uri="{BB962C8B-B14F-4D97-AF65-F5344CB8AC3E}">
        <p14:creationId xmlns:p14="http://schemas.microsoft.com/office/powerpoint/2010/main" val="8678292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0191ABF-84A5-C899-1123-38E4073082F2}"/>
              </a:ext>
            </a:extLst>
          </p:cNvPr>
          <p:cNvSpPr>
            <a:spLocks noGrp="1"/>
          </p:cNvSpPr>
          <p:nvPr>
            <p:ph type="title"/>
          </p:nvPr>
        </p:nvSpPr>
        <p:spPr>
          <a:xfrm>
            <a:off x="838200" y="664706"/>
            <a:ext cx="10515600" cy="724190"/>
          </a:xfrm>
        </p:spPr>
        <p:txBody>
          <a:bodyPr>
            <a:normAutofit/>
          </a:bodyPr>
          <a:lstStyle/>
          <a:p>
            <a:pPr algn="ctr"/>
            <a:r>
              <a:rPr lang="en-CA" sz="4000" dirty="0">
                <a:latin typeface="Times New Roman" panose="02020603050405020304" pitchFamily="18" charset="0"/>
                <a:cs typeface="Times New Roman" panose="02020603050405020304" pitchFamily="18" charset="0"/>
              </a:rPr>
              <a:t>Human Mortality Database</a:t>
            </a:r>
          </a:p>
        </p:txBody>
      </p:sp>
      <p:sp>
        <p:nvSpPr>
          <p:cNvPr id="5" name="Title 1">
            <a:extLst>
              <a:ext uri="{FF2B5EF4-FFF2-40B4-BE49-F238E27FC236}">
                <a16:creationId xmlns:a16="http://schemas.microsoft.com/office/drawing/2014/main" id="{E3B81ABF-30DE-F5E0-C8AF-3EFFA9611C4C}"/>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7</a:t>
            </a:r>
          </a:p>
          <a:p>
            <a:pPr algn="r"/>
            <a:endParaRPr lang="en-CA" sz="1400" dirty="0">
              <a:latin typeface="Times New Roman" panose="02020603050405020304" pitchFamily="18" charset="0"/>
              <a:cs typeface="Times New Roman" panose="02020603050405020304" pitchFamily="18" charset="0"/>
            </a:endParaRPr>
          </a:p>
        </p:txBody>
      </p:sp>
      <p:pic>
        <p:nvPicPr>
          <p:cNvPr id="6" name="Picture 2" descr="Human Mortality Database (@HMDatabase) / X">
            <a:extLst>
              <a:ext uri="{FF2B5EF4-FFF2-40B4-BE49-F238E27FC236}">
                <a16:creationId xmlns:a16="http://schemas.microsoft.com/office/drawing/2014/main" id="{896C6872-AA14-80A0-F0F3-761BE27562E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667" t="11659" r="16666" b="7340"/>
          <a:stretch/>
        </p:blipFill>
        <p:spPr bwMode="auto">
          <a:xfrm>
            <a:off x="9389533" y="326039"/>
            <a:ext cx="2110599" cy="2603428"/>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90E6304D-870E-D07A-4B6B-2BD6E0EEF811}"/>
              </a:ext>
            </a:extLst>
          </p:cNvPr>
          <p:cNvSpPr txBox="1">
            <a:spLocks/>
          </p:cNvSpPr>
          <p:nvPr/>
        </p:nvSpPr>
        <p:spPr>
          <a:xfrm>
            <a:off x="838200" y="1977896"/>
            <a:ext cx="4326467"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CA" sz="2000" dirty="0">
                <a:latin typeface="Times New Roman" panose="02020603050405020304" pitchFamily="18" charset="0"/>
                <a:cs typeface="Times New Roman" panose="02020603050405020304" pitchFamily="18" charset="0"/>
              </a:rPr>
              <a:t>D</a:t>
            </a:r>
            <a:r>
              <a:rPr lang="en-CA" sz="2000" b="0" i="0" dirty="0">
                <a:effectLst/>
                <a:latin typeface="Times New Roman" panose="02020603050405020304" pitchFamily="18" charset="0"/>
                <a:cs typeface="Times New Roman" panose="02020603050405020304" pitchFamily="18" charset="0"/>
              </a:rPr>
              <a:t>ata resource on mortality in +40 developed countries</a:t>
            </a:r>
            <a:endParaRPr lang="en-CA" sz="2000" dirty="0">
              <a:latin typeface="Times New Roman" panose="02020603050405020304" pitchFamily="18" charset="0"/>
              <a:cs typeface="Times New Roman" panose="02020603050405020304" pitchFamily="18" charset="0"/>
            </a:endParaRPr>
          </a:p>
          <a:p>
            <a:pPr algn="just"/>
            <a:endParaRPr lang="en-CA" sz="2000" dirty="0">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52A05BFD-65BF-C59B-4E7D-0446525182E1}"/>
              </a:ext>
            </a:extLst>
          </p:cNvPr>
          <p:cNvSpPr txBox="1">
            <a:spLocks/>
          </p:cNvSpPr>
          <p:nvPr/>
        </p:nvSpPr>
        <p:spPr>
          <a:xfrm>
            <a:off x="838200" y="3175181"/>
            <a:ext cx="4326467" cy="18286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CA" sz="2000" dirty="0">
                <a:latin typeface="Times New Roman" panose="02020603050405020304" pitchFamily="18" charset="0"/>
                <a:cs typeface="Times New Roman" panose="02020603050405020304" pitchFamily="18" charset="0"/>
              </a:rPr>
              <a:t>Data of: </a:t>
            </a:r>
          </a:p>
          <a:p>
            <a:pPr marL="342900" indent="-342900" algn="just">
              <a:lnSpc>
                <a:spcPct val="150000"/>
              </a:lnSpc>
              <a:buFontTx/>
              <a:buChar char="-"/>
            </a:pPr>
            <a:r>
              <a:rPr lang="en-CA" sz="2000" dirty="0">
                <a:latin typeface="Times New Roman" panose="02020603050405020304" pitchFamily="18" charset="0"/>
                <a:cs typeface="Times New Roman" panose="02020603050405020304" pitchFamily="18" charset="0"/>
              </a:rPr>
              <a:t>Deaths</a:t>
            </a:r>
          </a:p>
          <a:p>
            <a:pPr marL="342900" indent="-342900" algn="just">
              <a:lnSpc>
                <a:spcPct val="150000"/>
              </a:lnSpc>
              <a:buFontTx/>
              <a:buChar char="-"/>
            </a:pPr>
            <a:r>
              <a:rPr lang="en-CA" sz="2000" dirty="0">
                <a:latin typeface="Times New Roman" panose="02020603050405020304" pitchFamily="18" charset="0"/>
                <a:cs typeface="Times New Roman" panose="02020603050405020304" pitchFamily="18" charset="0"/>
              </a:rPr>
              <a:t>Population Size</a:t>
            </a:r>
          </a:p>
          <a:p>
            <a:pPr marL="342900" indent="-342900" algn="just">
              <a:lnSpc>
                <a:spcPct val="150000"/>
              </a:lnSpc>
              <a:buFontTx/>
              <a:buChar char="-"/>
            </a:pPr>
            <a:r>
              <a:rPr lang="en-CA" sz="2000" dirty="0">
                <a:latin typeface="Times New Roman" panose="02020603050405020304" pitchFamily="18" charset="0"/>
                <a:cs typeface="Times New Roman" panose="02020603050405020304" pitchFamily="18" charset="0"/>
              </a:rPr>
              <a:t>Death Rates</a:t>
            </a:r>
          </a:p>
          <a:p>
            <a:pPr marL="342900" indent="-342900" algn="just">
              <a:lnSpc>
                <a:spcPct val="150000"/>
              </a:lnSpc>
              <a:buFontTx/>
              <a:buChar char="-"/>
            </a:pPr>
            <a:r>
              <a:rPr lang="en-CA" sz="2000" dirty="0">
                <a:latin typeface="Times New Roman" panose="02020603050405020304" pitchFamily="18" charset="0"/>
                <a:cs typeface="Times New Roman" panose="02020603050405020304" pitchFamily="18" charset="0"/>
              </a:rPr>
              <a:t>Exposure to risk</a:t>
            </a:r>
          </a:p>
          <a:p>
            <a:pPr algn="just"/>
            <a:endParaRPr lang="en-CA"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10605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E709E1-C657-284A-77A5-21D8C137B3E0}"/>
              </a:ext>
            </a:extLst>
          </p:cNvPr>
          <p:cNvPicPr>
            <a:picLocks noChangeAspect="1"/>
          </p:cNvPicPr>
          <p:nvPr/>
        </p:nvPicPr>
        <p:blipFill>
          <a:blip r:embed="rId2"/>
          <a:stretch>
            <a:fillRect/>
          </a:stretch>
        </p:blipFill>
        <p:spPr>
          <a:xfrm>
            <a:off x="956028" y="93606"/>
            <a:ext cx="9384594" cy="6764394"/>
          </a:xfrm>
          <a:prstGeom prst="rect">
            <a:avLst/>
          </a:prstGeom>
        </p:spPr>
      </p:pic>
    </p:spTree>
    <p:extLst>
      <p:ext uri="{BB962C8B-B14F-4D97-AF65-F5344CB8AC3E}">
        <p14:creationId xmlns:p14="http://schemas.microsoft.com/office/powerpoint/2010/main" val="2378786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72ED586-B619-F500-0D49-5654891CAC78}"/>
              </a:ext>
            </a:extLst>
          </p:cNvPr>
          <p:cNvSpPr>
            <a:spLocks noGrp="1"/>
          </p:cNvSpPr>
          <p:nvPr>
            <p:ph type="title"/>
          </p:nvPr>
        </p:nvSpPr>
        <p:spPr>
          <a:xfrm>
            <a:off x="838200" y="326039"/>
            <a:ext cx="10515600" cy="724190"/>
          </a:xfrm>
        </p:spPr>
        <p:txBody>
          <a:bodyPr>
            <a:normAutofit/>
          </a:bodyPr>
          <a:lstStyle/>
          <a:p>
            <a:pPr algn="ctr"/>
            <a:r>
              <a:rPr lang="en-CA" sz="4000" dirty="0">
                <a:latin typeface="Times New Roman" panose="02020603050405020304" pitchFamily="18" charset="0"/>
                <a:cs typeface="Times New Roman" panose="02020603050405020304" pitchFamily="18" charset="0"/>
              </a:rPr>
              <a:t>Strehler-Mildvan Correlation</a:t>
            </a:r>
          </a:p>
        </p:txBody>
      </p:sp>
      <p:sp>
        <p:nvSpPr>
          <p:cNvPr id="4" name="Title 1">
            <a:extLst>
              <a:ext uri="{FF2B5EF4-FFF2-40B4-BE49-F238E27FC236}">
                <a16:creationId xmlns:a16="http://schemas.microsoft.com/office/drawing/2014/main" id="{AF607D07-15E4-A6C7-2A5D-9DE3E1E19194}"/>
              </a:ext>
            </a:extLst>
          </p:cNvPr>
          <p:cNvSpPr txBox="1">
            <a:spLocks/>
          </p:cNvSpPr>
          <p:nvPr/>
        </p:nvSpPr>
        <p:spPr>
          <a:xfrm>
            <a:off x="7558117" y="6400955"/>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4</a:t>
            </a:r>
          </a:p>
          <a:p>
            <a:pPr algn="r"/>
            <a:endParaRPr lang="en-CA"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D901E42-CC8B-AA1B-6B96-47C20B1FC7AE}"/>
                  </a:ext>
                </a:extLst>
              </p:cNvPr>
              <p:cNvSpPr txBox="1"/>
              <p:nvPr/>
            </p:nvSpPr>
            <p:spPr>
              <a:xfrm>
                <a:off x="838200" y="1689568"/>
                <a:ext cx="3036376" cy="451086"/>
              </a:xfrm>
              <a:prstGeom prst="rect">
                <a:avLst/>
              </a:prstGeom>
              <a:noFill/>
            </p:spPr>
            <p:txBody>
              <a:bodyPr wrap="square" lIns="0" tIns="0" rIns="0" bIns="0" rtlCol="0">
                <a:spAutoFit/>
              </a:bodyPr>
              <a:lstStyle/>
              <a:p>
                <a14:m>
                  <m:oMath xmlns:m="http://schemas.openxmlformats.org/officeDocument/2006/math">
                    <m:r>
                      <a:rPr lang="en-US" sz="2800" i="1" smtClean="0">
                        <a:latin typeface="Cambria Math" panose="02040503050406030204" pitchFamily="18" charset="0"/>
                        <a:ea typeface="Cambria Math" panose="02040503050406030204" pitchFamily="18" charset="0"/>
                      </a:rPr>
                      <m:t>𝜇</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𝑡</m:t>
                        </m:r>
                      </m:e>
                    </m:d>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𝑅</m:t>
                        </m:r>
                      </m:e>
                      <m:sub>
                        <m:r>
                          <a:rPr lang="en-US" sz="2800" b="0" i="1" smtClean="0">
                            <a:latin typeface="Cambria Math" panose="02040503050406030204" pitchFamily="18" charset="0"/>
                            <a:ea typeface="Cambria Math" panose="02040503050406030204" pitchFamily="18" charset="0"/>
                          </a:rPr>
                          <m:t>0</m:t>
                        </m:r>
                      </m:sub>
                    </m:sSub>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𝑒</m:t>
                        </m:r>
                      </m:e>
                      <m:sup>
                        <m:r>
                          <a:rPr lang="en-US" sz="2800" b="0" i="1" smtClean="0">
                            <a:latin typeface="Cambria Math" panose="02040503050406030204" pitchFamily="18" charset="0"/>
                            <a:ea typeface="Cambria Math" panose="02040503050406030204" pitchFamily="18" charset="0"/>
                          </a:rPr>
                          <m:t>𝛽</m:t>
                        </m:r>
                        <m:r>
                          <a:rPr lang="en-US" sz="2800" b="0" i="1" smtClean="0">
                            <a:latin typeface="Cambria Math" panose="02040503050406030204" pitchFamily="18" charset="0"/>
                            <a:ea typeface="Cambria Math" panose="02040503050406030204" pitchFamily="18" charset="0"/>
                          </a:rPr>
                          <m:t>𝑡</m:t>
                        </m:r>
                      </m:sup>
                    </m:sSup>
                  </m:oMath>
                </a14:m>
                <a:r>
                  <a:rPr lang="en-US" sz="2800" dirty="0">
                    <a:latin typeface="Times New Roman" panose="02020603050405020304" pitchFamily="18" charset="0"/>
                    <a:cs typeface="Times New Roman" panose="02020603050405020304" pitchFamily="18" charset="0"/>
                  </a:rPr>
                  <a:t> </a:t>
                </a:r>
              </a:p>
            </p:txBody>
          </p:sp>
        </mc:Choice>
        <mc:Fallback xmlns="">
          <p:sp>
            <p:nvSpPr>
              <p:cNvPr id="5" name="TextBox 4">
                <a:extLst>
                  <a:ext uri="{FF2B5EF4-FFF2-40B4-BE49-F238E27FC236}">
                    <a16:creationId xmlns:a16="http://schemas.microsoft.com/office/drawing/2014/main" id="{8D901E42-CC8B-AA1B-6B96-47C20B1FC7AE}"/>
                  </a:ext>
                </a:extLst>
              </p:cNvPr>
              <p:cNvSpPr txBox="1">
                <a:spLocks noRot="1" noChangeAspect="1" noMove="1" noResize="1" noEditPoints="1" noAdjustHandles="1" noChangeArrowheads="1" noChangeShapeType="1" noTextEdit="1"/>
              </p:cNvSpPr>
              <p:nvPr/>
            </p:nvSpPr>
            <p:spPr>
              <a:xfrm>
                <a:off x="838200" y="1689568"/>
                <a:ext cx="3036376" cy="451086"/>
              </a:xfrm>
              <a:prstGeom prst="rect">
                <a:avLst/>
              </a:prstGeom>
              <a:blipFill>
                <a:blip r:embed="rId3"/>
                <a:stretch>
                  <a:fillRect l="-4167" b="-21622"/>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2799BE7C-725B-E1DC-D483-8F664630BCB9}"/>
              </a:ext>
            </a:extLst>
          </p:cNvPr>
          <p:cNvSpPr/>
          <p:nvPr/>
        </p:nvSpPr>
        <p:spPr>
          <a:xfrm>
            <a:off x="728420" y="1689568"/>
            <a:ext cx="2293749" cy="66617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33144646-F092-6EB2-AEA8-87EB10F2301E}"/>
              </a:ext>
            </a:extLst>
          </p:cNvPr>
          <p:cNvSpPr txBox="1">
            <a:spLocks/>
          </p:cNvSpPr>
          <p:nvPr/>
        </p:nvSpPr>
        <p:spPr>
          <a:xfrm>
            <a:off x="6354306" y="1619322"/>
            <a:ext cx="4850490"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2000" dirty="0">
                <a:latin typeface="Times New Roman" panose="02020603050405020304" pitchFamily="18" charset="0"/>
                <a:cs typeface="Times New Roman" panose="02020603050405020304" pitchFamily="18" charset="0"/>
              </a:rPr>
              <a:t>Gompertz Law exponential mortality </a:t>
            </a:r>
          </a:p>
          <a:p>
            <a:pPr algn="r"/>
            <a:endParaRPr lang="en-CA" sz="2000" dirty="0">
              <a:latin typeface="Times New Roman" panose="02020603050405020304" pitchFamily="18" charset="0"/>
              <a:cs typeface="Times New Roman" panose="02020603050405020304" pitchFamily="18" charset="0"/>
            </a:endParaRPr>
          </a:p>
        </p:txBody>
      </p:sp>
      <p:sp>
        <p:nvSpPr>
          <p:cNvPr id="16" name="Title 1">
            <a:extLst>
              <a:ext uri="{FF2B5EF4-FFF2-40B4-BE49-F238E27FC236}">
                <a16:creationId xmlns:a16="http://schemas.microsoft.com/office/drawing/2014/main" id="{96228BA2-76CD-B276-E4F3-8BA65C7DF6EF}"/>
              </a:ext>
            </a:extLst>
          </p:cNvPr>
          <p:cNvSpPr txBox="1">
            <a:spLocks/>
          </p:cNvSpPr>
          <p:nvPr/>
        </p:nvSpPr>
        <p:spPr>
          <a:xfrm>
            <a:off x="728420" y="3945940"/>
            <a:ext cx="3146156"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endParaRPr lang="en-CA"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92EFEB4-A8EB-9521-DD71-8432F7B8F190}"/>
                  </a:ext>
                </a:extLst>
              </p:cNvPr>
              <p:cNvSpPr txBox="1"/>
              <p:nvPr/>
            </p:nvSpPr>
            <p:spPr>
              <a:xfrm>
                <a:off x="728420" y="2995081"/>
                <a:ext cx="3392595" cy="815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ln</m:t>
                          </m:r>
                        </m:fName>
                        <m:e>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𝑅</m:t>
                                  </m:r>
                                </m:e>
                                <m:sub>
                                  <m:r>
                                    <a:rPr lang="en-US" sz="2800" b="0" i="1" smtClean="0">
                                      <a:latin typeface="Cambria Math" panose="02040503050406030204" pitchFamily="18" charset="0"/>
                                    </a:rPr>
                                    <m:t>0</m:t>
                                  </m:r>
                                </m:sub>
                              </m:sSub>
                            </m:e>
                          </m:d>
                        </m:e>
                      </m:func>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ln</m:t>
                          </m:r>
                        </m:fName>
                        <m:e>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𝐾</m:t>
                              </m:r>
                            </m:e>
                          </m:d>
                        </m:e>
                      </m:func>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𝛽</m:t>
                          </m:r>
                        </m:num>
                        <m:den>
                          <m:r>
                            <a:rPr lang="en-US" sz="2800" b="0" i="1" smtClean="0">
                              <a:latin typeface="Cambria Math" panose="02040503050406030204" pitchFamily="18" charset="0"/>
                            </a:rPr>
                            <m:t>𝐵</m:t>
                          </m:r>
                        </m:den>
                      </m:f>
                    </m:oMath>
                  </m:oMathPara>
                </a14:m>
                <a:endParaRPr lang="en-US" sz="2800" dirty="0"/>
              </a:p>
            </p:txBody>
          </p:sp>
        </mc:Choice>
        <mc:Fallback xmlns="">
          <p:sp>
            <p:nvSpPr>
              <p:cNvPr id="11" name="TextBox 10">
                <a:extLst>
                  <a:ext uri="{FF2B5EF4-FFF2-40B4-BE49-F238E27FC236}">
                    <a16:creationId xmlns:a16="http://schemas.microsoft.com/office/drawing/2014/main" id="{A92EFEB4-A8EB-9521-DD71-8432F7B8F190}"/>
                  </a:ext>
                </a:extLst>
              </p:cNvPr>
              <p:cNvSpPr txBox="1">
                <a:spLocks noRot="1" noChangeAspect="1" noMove="1" noResize="1" noEditPoints="1" noAdjustHandles="1" noChangeArrowheads="1" noChangeShapeType="1" noTextEdit="1"/>
              </p:cNvSpPr>
              <p:nvPr/>
            </p:nvSpPr>
            <p:spPr>
              <a:xfrm>
                <a:off x="728420" y="2995081"/>
                <a:ext cx="3392595" cy="815416"/>
              </a:xfrm>
              <a:prstGeom prst="rect">
                <a:avLst/>
              </a:prstGeom>
              <a:blipFill>
                <a:blip r:embed="rId6"/>
                <a:stretch>
                  <a:fillRect l="-2239" t="-1538" r="-2612" b="-13846"/>
                </a:stretch>
              </a:blipFill>
            </p:spPr>
            <p:txBody>
              <a:bodyPr/>
              <a:lstStyle/>
              <a:p>
                <a:r>
                  <a:rPr lang="en-US">
                    <a:noFill/>
                  </a:rPr>
                  <a:t> </a:t>
                </a:r>
              </a:p>
            </p:txBody>
          </p:sp>
        </mc:Fallback>
      </mc:AlternateContent>
      <p:sp>
        <p:nvSpPr>
          <p:cNvPr id="13" name="Title 1">
            <a:extLst>
              <a:ext uri="{FF2B5EF4-FFF2-40B4-BE49-F238E27FC236}">
                <a16:creationId xmlns:a16="http://schemas.microsoft.com/office/drawing/2014/main" id="{C947D26A-BB3F-2EE6-9507-7AA185EE27D2}"/>
              </a:ext>
            </a:extLst>
          </p:cNvPr>
          <p:cNvSpPr txBox="1">
            <a:spLocks/>
          </p:cNvSpPr>
          <p:nvPr/>
        </p:nvSpPr>
        <p:spPr>
          <a:xfrm>
            <a:off x="6354306" y="2963752"/>
            <a:ext cx="4850490"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2000" dirty="0">
                <a:latin typeface="Times New Roman" panose="02020603050405020304" pitchFamily="18" charset="0"/>
                <a:cs typeface="Times New Roman" panose="02020603050405020304" pitchFamily="18" charset="0"/>
              </a:rPr>
              <a:t>Correlation between two parameters of Gompertz Law</a:t>
            </a:r>
          </a:p>
          <a:p>
            <a:pPr algn="r"/>
            <a:endParaRPr lang="en-CA" sz="2000" dirty="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DA2D6472-C645-1572-10B2-8E9F4860465D}"/>
              </a:ext>
            </a:extLst>
          </p:cNvPr>
          <p:cNvSpPr/>
          <p:nvPr/>
        </p:nvSpPr>
        <p:spPr>
          <a:xfrm>
            <a:off x="706497" y="2939962"/>
            <a:ext cx="3604246" cy="100597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itle 1">
                <a:extLst>
                  <a:ext uri="{FF2B5EF4-FFF2-40B4-BE49-F238E27FC236}">
                    <a16:creationId xmlns:a16="http://schemas.microsoft.com/office/drawing/2014/main" id="{B211B4B8-B1D2-4E78-4EC3-8D7C5C60F00A}"/>
                  </a:ext>
                </a:extLst>
              </p:cNvPr>
              <p:cNvSpPr txBox="1">
                <a:spLocks/>
              </p:cNvSpPr>
              <p:nvPr/>
            </p:nvSpPr>
            <p:spPr>
              <a:xfrm>
                <a:off x="616474" y="4245475"/>
                <a:ext cx="3694269"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CA" sz="2000" dirty="0">
                    <a:latin typeface="Times New Roman" panose="02020603050405020304" pitchFamily="18" charset="0"/>
                    <a:cs typeface="Times New Roman" panose="02020603050405020304" pitchFamily="18" charset="0"/>
                  </a:rPr>
                  <a:t>High initially mortality rate </a:t>
                </a:r>
                <a14:m>
                  <m:oMath xmlns:m="http://schemas.openxmlformats.org/officeDocument/2006/math">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ln</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0</m:t>
                                </m:r>
                              </m:sub>
                            </m:sSub>
                          </m:e>
                        </m:d>
                      </m:e>
                    </m:func>
                  </m:oMath>
                </a14:m>
                <a:r>
                  <a:rPr lang="en-CA" sz="2000" dirty="0">
                    <a:latin typeface="Times New Roman" panose="02020603050405020304" pitchFamily="18" charset="0"/>
                    <a:cs typeface="Times New Roman" panose="02020603050405020304" pitchFamily="18" charset="0"/>
                  </a:rPr>
                  <a:t> is associate with a low rate of increase of mortality rate </a:t>
                </a:r>
                <a14:m>
                  <m:oMath xmlns:m="http://schemas.openxmlformats.org/officeDocument/2006/math">
                    <m:r>
                      <a:rPr lang="en-US" sz="2000" i="1">
                        <a:latin typeface="Cambria Math" panose="02040503050406030204" pitchFamily="18" charset="0"/>
                        <a:ea typeface="Cambria Math" panose="02040503050406030204" pitchFamily="18" charset="0"/>
                      </a:rPr>
                      <m:t>𝛽</m:t>
                    </m:r>
                  </m:oMath>
                </a14:m>
                <a:endParaRPr lang="en-CA" sz="2000" dirty="0">
                  <a:latin typeface="Times New Roman" panose="02020603050405020304" pitchFamily="18" charset="0"/>
                  <a:cs typeface="Times New Roman" panose="02020603050405020304" pitchFamily="18" charset="0"/>
                </a:endParaRPr>
              </a:p>
              <a:p>
                <a:pPr algn="just"/>
                <a:endParaRPr lang="en-CA" sz="2000" dirty="0">
                  <a:latin typeface="Times New Roman" panose="02020603050405020304" pitchFamily="18" charset="0"/>
                  <a:cs typeface="Times New Roman" panose="02020603050405020304" pitchFamily="18" charset="0"/>
                </a:endParaRPr>
              </a:p>
            </p:txBody>
          </p:sp>
        </mc:Choice>
        <mc:Fallback xmlns="">
          <p:sp>
            <p:nvSpPr>
              <p:cNvPr id="20" name="Title 1">
                <a:extLst>
                  <a:ext uri="{FF2B5EF4-FFF2-40B4-BE49-F238E27FC236}">
                    <a16:creationId xmlns:a16="http://schemas.microsoft.com/office/drawing/2014/main" id="{B211B4B8-B1D2-4E78-4EC3-8D7C5C60F00A}"/>
                  </a:ext>
                </a:extLst>
              </p:cNvPr>
              <p:cNvSpPr txBox="1">
                <a:spLocks noRot="1" noChangeAspect="1" noMove="1" noResize="1" noEditPoints="1" noAdjustHandles="1" noChangeArrowheads="1" noChangeShapeType="1" noTextEdit="1"/>
              </p:cNvSpPr>
              <p:nvPr/>
            </p:nvSpPr>
            <p:spPr>
              <a:xfrm>
                <a:off x="616474" y="4245475"/>
                <a:ext cx="3694269" cy="951571"/>
              </a:xfrm>
              <a:prstGeom prst="rect">
                <a:avLst/>
              </a:prstGeom>
              <a:blipFill>
                <a:blip r:embed="rId7"/>
                <a:stretch>
                  <a:fillRect l="-1712" t="-18421" r="-1712"/>
                </a:stretch>
              </a:blipFill>
            </p:spPr>
            <p:txBody>
              <a:bodyPr/>
              <a:lstStyle/>
              <a:p>
                <a:r>
                  <a:rPr lang="en-US">
                    <a:noFill/>
                  </a:rPr>
                  <a:t> </a:t>
                </a:r>
              </a:p>
            </p:txBody>
          </p:sp>
        </mc:Fallback>
      </mc:AlternateContent>
    </p:spTree>
    <p:extLst>
      <p:ext uri="{BB962C8B-B14F-4D97-AF65-F5344CB8AC3E}">
        <p14:creationId xmlns:p14="http://schemas.microsoft.com/office/powerpoint/2010/main" val="19146383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DF7AF58-A1E2-ECFB-556A-FA2F4B29CBDC}"/>
              </a:ext>
            </a:extLst>
          </p:cNvPr>
          <p:cNvSpPr txBox="1">
            <a:spLocks/>
          </p:cNvSpPr>
          <p:nvPr/>
        </p:nvSpPr>
        <p:spPr>
          <a:xfrm>
            <a:off x="6544885" y="336881"/>
            <a:ext cx="5647115" cy="153097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5000" dirty="0">
                <a:latin typeface="Times New Roman" panose="02020603050405020304" pitchFamily="18" charset="0"/>
                <a:cs typeface="Times New Roman" panose="02020603050405020304" pitchFamily="18" charset="0"/>
              </a:rPr>
              <a:t>Mortality Rate modifications</a:t>
            </a:r>
            <a:endParaRPr lang="en-CA" sz="50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CFACD049-4BCC-260E-899A-BFEB849D2993}"/>
              </a:ext>
            </a:extLst>
          </p:cNvPr>
          <p:cNvPicPr>
            <a:picLocks noChangeAspect="1"/>
          </p:cNvPicPr>
          <p:nvPr/>
        </p:nvPicPr>
        <p:blipFill>
          <a:blip r:embed="rId2"/>
          <a:stretch>
            <a:fillRect/>
          </a:stretch>
        </p:blipFill>
        <p:spPr>
          <a:xfrm>
            <a:off x="231510" y="1103070"/>
            <a:ext cx="7299590" cy="5322180"/>
          </a:xfrm>
          <a:prstGeom prst="rect">
            <a:avLst/>
          </a:prstGeom>
        </p:spPr>
      </p:pic>
    </p:spTree>
    <p:extLst>
      <p:ext uri="{BB962C8B-B14F-4D97-AF65-F5344CB8AC3E}">
        <p14:creationId xmlns:p14="http://schemas.microsoft.com/office/powerpoint/2010/main" val="35355190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E7AB9E-1D71-A9BD-A47A-0EBBA2DA6722}"/>
              </a:ext>
            </a:extLst>
          </p:cNvPr>
          <p:cNvPicPr>
            <a:picLocks noChangeAspect="1"/>
          </p:cNvPicPr>
          <p:nvPr/>
        </p:nvPicPr>
        <p:blipFill>
          <a:blip r:embed="rId2"/>
          <a:stretch>
            <a:fillRect/>
          </a:stretch>
        </p:blipFill>
        <p:spPr>
          <a:xfrm>
            <a:off x="1530350" y="0"/>
            <a:ext cx="7851000" cy="5761991"/>
          </a:xfrm>
          <a:prstGeom prst="rect">
            <a:avLst/>
          </a:prstGeom>
        </p:spPr>
      </p:pic>
    </p:spTree>
    <p:extLst>
      <p:ext uri="{BB962C8B-B14F-4D97-AF65-F5344CB8AC3E}">
        <p14:creationId xmlns:p14="http://schemas.microsoft.com/office/powerpoint/2010/main" val="20749812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102F80-8433-502B-306E-70E3A698FA07}"/>
              </a:ext>
            </a:extLst>
          </p:cNvPr>
          <p:cNvPicPr>
            <a:picLocks noChangeAspect="1"/>
          </p:cNvPicPr>
          <p:nvPr/>
        </p:nvPicPr>
        <p:blipFill>
          <a:blip r:embed="rId2"/>
          <a:stretch>
            <a:fillRect/>
          </a:stretch>
        </p:blipFill>
        <p:spPr>
          <a:xfrm>
            <a:off x="2599718" y="730250"/>
            <a:ext cx="6992564" cy="4972050"/>
          </a:xfrm>
          <a:prstGeom prst="rect">
            <a:avLst/>
          </a:prstGeom>
        </p:spPr>
      </p:pic>
    </p:spTree>
    <p:extLst>
      <p:ext uri="{BB962C8B-B14F-4D97-AF65-F5344CB8AC3E}">
        <p14:creationId xmlns:p14="http://schemas.microsoft.com/office/powerpoint/2010/main" val="32493172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D918A8-7F18-BFB3-9C79-D5745AE0FEB6}"/>
              </a:ext>
            </a:extLst>
          </p:cNvPr>
          <p:cNvPicPr>
            <a:picLocks noChangeAspect="1"/>
          </p:cNvPicPr>
          <p:nvPr/>
        </p:nvPicPr>
        <p:blipFill>
          <a:blip r:embed="rId2"/>
          <a:stretch>
            <a:fillRect/>
          </a:stretch>
        </p:blipFill>
        <p:spPr>
          <a:xfrm>
            <a:off x="2099733" y="256117"/>
            <a:ext cx="8432800" cy="6262228"/>
          </a:xfrm>
          <a:prstGeom prst="rect">
            <a:avLst/>
          </a:prstGeom>
        </p:spPr>
      </p:pic>
    </p:spTree>
    <p:extLst>
      <p:ext uri="{BB962C8B-B14F-4D97-AF65-F5344CB8AC3E}">
        <p14:creationId xmlns:p14="http://schemas.microsoft.com/office/powerpoint/2010/main" val="8494258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2F9EDF-AC29-059F-C2C1-F9B462CED4C9}"/>
              </a:ext>
            </a:extLst>
          </p:cNvPr>
          <p:cNvPicPr>
            <a:picLocks noChangeAspect="1"/>
          </p:cNvPicPr>
          <p:nvPr/>
        </p:nvPicPr>
        <p:blipFill>
          <a:blip r:embed="rId2"/>
          <a:stretch>
            <a:fillRect/>
          </a:stretch>
        </p:blipFill>
        <p:spPr>
          <a:xfrm>
            <a:off x="-4905857" y="129348"/>
            <a:ext cx="9044464" cy="6599304"/>
          </a:xfrm>
          <a:prstGeom prst="rect">
            <a:avLst/>
          </a:prstGeom>
        </p:spPr>
      </p:pic>
      <p:pic>
        <p:nvPicPr>
          <p:cNvPr id="4" name="Picture 3">
            <a:extLst>
              <a:ext uri="{FF2B5EF4-FFF2-40B4-BE49-F238E27FC236}">
                <a16:creationId xmlns:a16="http://schemas.microsoft.com/office/drawing/2014/main" id="{D28397E7-BE88-E765-2004-2628EF9595F9}"/>
              </a:ext>
            </a:extLst>
          </p:cNvPr>
          <p:cNvPicPr>
            <a:picLocks noChangeAspect="1"/>
          </p:cNvPicPr>
          <p:nvPr/>
        </p:nvPicPr>
        <p:blipFill>
          <a:blip r:embed="rId3"/>
          <a:stretch>
            <a:fillRect/>
          </a:stretch>
        </p:blipFill>
        <p:spPr>
          <a:xfrm>
            <a:off x="4675274" y="129347"/>
            <a:ext cx="9234157" cy="6577035"/>
          </a:xfrm>
          <a:prstGeom prst="rect">
            <a:avLst/>
          </a:prstGeom>
        </p:spPr>
      </p:pic>
    </p:spTree>
    <p:extLst>
      <p:ext uri="{BB962C8B-B14F-4D97-AF65-F5344CB8AC3E}">
        <p14:creationId xmlns:p14="http://schemas.microsoft.com/office/powerpoint/2010/main" val="10562549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4193B46-0025-BA1A-8598-34B21992237C}"/>
              </a:ext>
            </a:extLst>
          </p:cNvPr>
          <p:cNvSpPr txBox="1">
            <a:spLocks/>
          </p:cNvSpPr>
          <p:nvPr/>
        </p:nvSpPr>
        <p:spPr>
          <a:xfrm>
            <a:off x="2240467" y="466467"/>
            <a:ext cx="77110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January 22 Meeting</a:t>
            </a:r>
            <a:endParaRPr lang="en-CA" sz="5000" dirty="0">
              <a:solidFill>
                <a:srgbClr val="FF0000"/>
              </a:solidFill>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6CA814FB-BC65-2495-EF86-0A4CD2E4311D}"/>
              </a:ext>
            </a:extLst>
          </p:cNvPr>
          <p:cNvSpPr txBox="1">
            <a:spLocks/>
          </p:cNvSpPr>
          <p:nvPr/>
        </p:nvSpPr>
        <p:spPr>
          <a:xfrm>
            <a:off x="431799" y="2029384"/>
            <a:ext cx="11328400" cy="18441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20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Hypotheses on the maximum observed frailty index</a:t>
            </a:r>
          </a:p>
          <a:p>
            <a:pPr marL="342900" indent="-342900">
              <a:lnSpc>
                <a:spcPct val="20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Mortality curves behave like Gompertz's law and changes with recovery rate</a:t>
            </a:r>
          </a:p>
          <a:p>
            <a:pPr marL="342900" indent="-342900">
              <a:lnSpc>
                <a:spcPct val="20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Changes in the SM correlation dynamics</a:t>
            </a:r>
          </a:p>
          <a:p>
            <a:pPr marL="342900" indent="-342900">
              <a:lnSpc>
                <a:spcPct val="20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Stochasticity of the frailty Index with mortality</a:t>
            </a:r>
          </a:p>
          <a:p>
            <a:pPr>
              <a:lnSpc>
                <a:spcPct val="200000"/>
              </a:lnSpc>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81778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4193B46-0025-BA1A-8598-34B21992237C}"/>
              </a:ext>
            </a:extLst>
          </p:cNvPr>
          <p:cNvSpPr txBox="1">
            <a:spLocks/>
          </p:cNvSpPr>
          <p:nvPr/>
        </p:nvSpPr>
        <p:spPr>
          <a:xfrm>
            <a:off x="2240467" y="187067"/>
            <a:ext cx="77110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Frailty Index Saturation </a:t>
            </a:r>
            <a:r>
              <a:rPr lang="en-US" sz="5000" dirty="0">
                <a:solidFill>
                  <a:srgbClr val="FF0000"/>
                </a:solidFill>
                <a:latin typeface="Times New Roman" panose="02020603050405020304" pitchFamily="18" charset="0"/>
                <a:cs typeface="Times New Roman" panose="02020603050405020304" pitchFamily="18" charset="0"/>
              </a:rPr>
              <a:t>(???)</a:t>
            </a:r>
            <a:endParaRPr lang="en-CA" sz="5000" dirty="0">
              <a:solidFill>
                <a:srgbClr val="FF0000"/>
              </a:solidFill>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EB742A5A-0A07-6360-9CAB-72C7DD551809}"/>
              </a:ext>
            </a:extLst>
          </p:cNvPr>
          <p:cNvSpPr txBox="1">
            <a:spLocks/>
          </p:cNvSpPr>
          <p:nvPr/>
        </p:nvSpPr>
        <p:spPr>
          <a:xfrm>
            <a:off x="279399" y="5464143"/>
            <a:ext cx="11633200" cy="109403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dirty="0">
                <a:latin typeface="Times New Roman" panose="02020603050405020304" pitchFamily="18" charset="0"/>
                <a:cs typeface="Times New Roman" panose="02020603050405020304" pitchFamily="18" charset="0"/>
              </a:rPr>
              <a:t>The frailty index also shows a consistent, sub-maximal limit at about 2/3 of the deficits that are considered [1].</a:t>
            </a:r>
          </a:p>
          <a:p>
            <a:pPr algn="ctr">
              <a:lnSpc>
                <a:spcPct val="100000"/>
              </a:lnSpc>
            </a:pPr>
            <a:endParaRPr lang="en-US" sz="2000" dirty="0">
              <a:latin typeface="Times New Roman" panose="02020603050405020304" pitchFamily="18" charset="0"/>
              <a:cs typeface="Times New Roman" panose="02020603050405020304" pitchFamily="18" charset="0"/>
            </a:endParaRPr>
          </a:p>
          <a:p>
            <a:pPr algn="ctr">
              <a:lnSpc>
                <a:spcPct val="100000"/>
              </a:lnSpc>
            </a:pPr>
            <a:r>
              <a:rPr lang="en-GB" sz="1100" b="0" i="0" dirty="0">
                <a:effectLst/>
                <a:latin typeface="Times New Roman" panose="02020603050405020304" pitchFamily="18" charset="0"/>
                <a:cs typeface="Times New Roman" panose="02020603050405020304" pitchFamily="18" charset="0"/>
              </a:rPr>
              <a:t>[1] Rockwood, K., &amp; </a:t>
            </a:r>
            <a:r>
              <a:rPr lang="en-GB" sz="1100" b="0" i="0" dirty="0" err="1">
                <a:effectLst/>
                <a:latin typeface="Times New Roman" panose="02020603050405020304" pitchFamily="18" charset="0"/>
                <a:cs typeface="Times New Roman" panose="02020603050405020304" pitchFamily="18" charset="0"/>
              </a:rPr>
              <a:t>Mitnitski</a:t>
            </a:r>
            <a:r>
              <a:rPr lang="en-GB" sz="1100" b="0" i="0" dirty="0">
                <a:effectLst/>
                <a:latin typeface="Times New Roman" panose="02020603050405020304" pitchFamily="18" charset="0"/>
                <a:cs typeface="Times New Roman" panose="02020603050405020304" pitchFamily="18" charset="0"/>
              </a:rPr>
              <a:t>, A. (2007). Frailty in relation to the accumulation of deficits. </a:t>
            </a:r>
            <a:r>
              <a:rPr lang="en-GB" sz="1100" b="0" i="1" dirty="0">
                <a:effectLst/>
                <a:latin typeface="Times New Roman" panose="02020603050405020304" pitchFamily="18" charset="0"/>
                <a:cs typeface="Times New Roman" panose="02020603050405020304" pitchFamily="18" charset="0"/>
              </a:rPr>
              <a:t>The Journals of Gerontology Series A: Biological Sciences and Medical Sciences</a:t>
            </a:r>
            <a:r>
              <a:rPr lang="en-GB" sz="1100" b="0" i="0" dirty="0">
                <a:effectLst/>
                <a:latin typeface="Times New Roman" panose="02020603050405020304" pitchFamily="18" charset="0"/>
                <a:cs typeface="Times New Roman" panose="02020603050405020304" pitchFamily="18" charset="0"/>
              </a:rPr>
              <a:t>, </a:t>
            </a:r>
            <a:r>
              <a:rPr lang="en-GB" sz="1100" b="0" i="1" dirty="0">
                <a:effectLst/>
                <a:latin typeface="Times New Roman" panose="02020603050405020304" pitchFamily="18" charset="0"/>
                <a:cs typeface="Times New Roman" panose="02020603050405020304" pitchFamily="18" charset="0"/>
              </a:rPr>
              <a:t>62</a:t>
            </a:r>
            <a:r>
              <a:rPr lang="en-GB" sz="1100" b="0" i="0" dirty="0">
                <a:effectLst/>
                <a:latin typeface="Times New Roman" panose="02020603050405020304" pitchFamily="18" charset="0"/>
                <a:cs typeface="Times New Roman" panose="02020603050405020304" pitchFamily="18" charset="0"/>
              </a:rPr>
              <a:t>(7), 722-727.</a:t>
            </a:r>
            <a:endParaRPr lang="en-US" sz="2800" dirty="0">
              <a:latin typeface="Times New Roman" panose="02020603050405020304" pitchFamily="18" charset="0"/>
              <a:cs typeface="Times New Roman" panose="02020603050405020304" pitchFamily="18" charset="0"/>
            </a:endParaRPr>
          </a:p>
        </p:txBody>
      </p:sp>
      <p:pic>
        <p:nvPicPr>
          <p:cNvPr id="9" name="Picture 8" descr="A diagram of a graph&#10;&#10;Description automatically generated with medium confidence">
            <a:extLst>
              <a:ext uri="{FF2B5EF4-FFF2-40B4-BE49-F238E27FC236}">
                <a16:creationId xmlns:a16="http://schemas.microsoft.com/office/drawing/2014/main" id="{1136B2A5-79E5-C194-5889-C0B5DF909C30}"/>
              </a:ext>
            </a:extLst>
          </p:cNvPr>
          <p:cNvPicPr>
            <a:picLocks noChangeAspect="1"/>
          </p:cNvPicPr>
          <p:nvPr/>
        </p:nvPicPr>
        <p:blipFill>
          <a:blip r:embed="rId2"/>
          <a:stretch>
            <a:fillRect/>
          </a:stretch>
        </p:blipFill>
        <p:spPr>
          <a:xfrm>
            <a:off x="194588" y="1215100"/>
            <a:ext cx="6312320" cy="3945200"/>
          </a:xfrm>
          <a:prstGeom prst="rect">
            <a:avLst/>
          </a:prstGeom>
        </p:spPr>
      </p:pic>
      <p:pic>
        <p:nvPicPr>
          <p:cNvPr id="6" name="Picture 5" descr="A graph showing different mortality rates&#10;&#10;Description automatically generated with medium confidence">
            <a:extLst>
              <a:ext uri="{FF2B5EF4-FFF2-40B4-BE49-F238E27FC236}">
                <a16:creationId xmlns:a16="http://schemas.microsoft.com/office/drawing/2014/main" id="{D90D23F7-32FE-4D18-DC7E-B89A1064507A}"/>
              </a:ext>
            </a:extLst>
          </p:cNvPr>
          <p:cNvPicPr>
            <a:picLocks noChangeAspect="1"/>
          </p:cNvPicPr>
          <p:nvPr/>
        </p:nvPicPr>
        <p:blipFill rotWithShape="1">
          <a:blip r:embed="rId3"/>
          <a:srcRect r="10670"/>
          <a:stretch/>
        </p:blipFill>
        <p:spPr>
          <a:xfrm>
            <a:off x="5854700" y="1215100"/>
            <a:ext cx="5638800" cy="3945200"/>
          </a:xfrm>
          <a:prstGeom prst="rect">
            <a:avLst/>
          </a:prstGeom>
        </p:spPr>
      </p:pic>
    </p:spTree>
    <p:extLst>
      <p:ext uri="{BB962C8B-B14F-4D97-AF65-F5344CB8AC3E}">
        <p14:creationId xmlns:p14="http://schemas.microsoft.com/office/powerpoint/2010/main" val="15205939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4193B46-0025-BA1A-8598-34B21992237C}"/>
              </a:ext>
            </a:extLst>
          </p:cNvPr>
          <p:cNvSpPr txBox="1">
            <a:spLocks/>
          </p:cNvSpPr>
          <p:nvPr/>
        </p:nvSpPr>
        <p:spPr>
          <a:xfrm>
            <a:off x="2240467" y="187067"/>
            <a:ext cx="77110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Frailty Index Saturation </a:t>
            </a:r>
            <a:r>
              <a:rPr lang="en-US" sz="5000" dirty="0">
                <a:solidFill>
                  <a:srgbClr val="FF0000"/>
                </a:solidFill>
                <a:latin typeface="Times New Roman" panose="02020603050405020304" pitchFamily="18" charset="0"/>
                <a:cs typeface="Times New Roman" panose="02020603050405020304" pitchFamily="18" charset="0"/>
              </a:rPr>
              <a:t>(???)</a:t>
            </a:r>
            <a:endParaRPr lang="en-CA" sz="5000" dirty="0">
              <a:solidFill>
                <a:srgbClr val="FF0000"/>
              </a:solidFill>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EB742A5A-0A07-6360-9CAB-72C7DD551809}"/>
              </a:ext>
            </a:extLst>
          </p:cNvPr>
          <p:cNvSpPr txBox="1">
            <a:spLocks/>
          </p:cNvSpPr>
          <p:nvPr/>
        </p:nvSpPr>
        <p:spPr>
          <a:xfrm>
            <a:off x="743160" y="5362543"/>
            <a:ext cx="10705680" cy="11643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dirty="0">
                <a:latin typeface="Times New Roman" panose="02020603050405020304" pitchFamily="18" charset="0"/>
                <a:cs typeface="Times New Roman" panose="02020603050405020304" pitchFamily="18" charset="0"/>
              </a:rPr>
              <a:t>The observed upper limit of the frailty index may be due to the joint selection for mortality in the dynamics. When a specific value of frailty index is reached (around a maximum) mortality becomes large enough for the individual to recover and die</a:t>
            </a:r>
            <a:r>
              <a:rPr lang="en-US" sz="2000" dirty="0">
                <a:solidFill>
                  <a:srgbClr val="D9090A"/>
                </a:solidFill>
                <a:latin typeface="Times New Roman" panose="02020603050405020304" pitchFamily="18" charset="0"/>
                <a:cs typeface="Times New Roman" panose="02020603050405020304" pitchFamily="18" charset="0"/>
              </a:rPr>
              <a:t> </a:t>
            </a:r>
            <a:r>
              <a:rPr lang="en-US" sz="2000" b="1" dirty="0">
                <a:solidFill>
                  <a:srgbClr val="D9090A"/>
                </a:solidFill>
                <a:latin typeface="Times New Roman" panose="02020603050405020304" pitchFamily="18" charset="0"/>
                <a:cs typeface="Times New Roman" panose="02020603050405020304" pitchFamily="18" charset="0"/>
              </a:rPr>
              <a:t>(???)</a:t>
            </a:r>
            <a:r>
              <a:rPr lang="en-US" sz="2000" dirty="0">
                <a:solidFill>
                  <a:srgbClr val="D9090A"/>
                </a:solidFill>
                <a:latin typeface="Times New Roman" panose="02020603050405020304" pitchFamily="18" charset="0"/>
                <a:cs typeface="Times New Roman" panose="02020603050405020304" pitchFamily="18" charset="0"/>
              </a:rPr>
              <a:t>.</a:t>
            </a:r>
          </a:p>
        </p:txBody>
      </p:sp>
      <p:pic>
        <p:nvPicPr>
          <p:cNvPr id="16" name="Picture 15" descr="A diagram of a graph&#10;&#10;Description automatically generated with medium confidence">
            <a:extLst>
              <a:ext uri="{FF2B5EF4-FFF2-40B4-BE49-F238E27FC236}">
                <a16:creationId xmlns:a16="http://schemas.microsoft.com/office/drawing/2014/main" id="{836CBD31-F3DE-F85C-BB01-10AD70D793AC}"/>
              </a:ext>
            </a:extLst>
          </p:cNvPr>
          <p:cNvPicPr>
            <a:picLocks noChangeAspect="1"/>
          </p:cNvPicPr>
          <p:nvPr/>
        </p:nvPicPr>
        <p:blipFill>
          <a:blip r:embed="rId2"/>
          <a:stretch>
            <a:fillRect/>
          </a:stretch>
        </p:blipFill>
        <p:spPr>
          <a:xfrm>
            <a:off x="0" y="1164300"/>
            <a:ext cx="6312320" cy="3945200"/>
          </a:xfrm>
          <a:prstGeom prst="rect">
            <a:avLst/>
          </a:prstGeom>
        </p:spPr>
      </p:pic>
      <p:pic>
        <p:nvPicPr>
          <p:cNvPr id="19" name="Picture 18" descr="A graph showing different mortality rates&#10;&#10;Description automatically generated">
            <a:extLst>
              <a:ext uri="{FF2B5EF4-FFF2-40B4-BE49-F238E27FC236}">
                <a16:creationId xmlns:a16="http://schemas.microsoft.com/office/drawing/2014/main" id="{59626C99-D370-BEEF-E978-ABC0421A2373}"/>
              </a:ext>
            </a:extLst>
          </p:cNvPr>
          <p:cNvPicPr>
            <a:picLocks noChangeAspect="1"/>
          </p:cNvPicPr>
          <p:nvPr/>
        </p:nvPicPr>
        <p:blipFill rotWithShape="1">
          <a:blip r:embed="rId3"/>
          <a:srcRect r="10067"/>
          <a:stretch/>
        </p:blipFill>
        <p:spPr>
          <a:xfrm>
            <a:off x="5651500" y="1164300"/>
            <a:ext cx="5676900" cy="3945200"/>
          </a:xfrm>
          <a:prstGeom prst="rect">
            <a:avLst/>
          </a:prstGeom>
        </p:spPr>
      </p:pic>
    </p:spTree>
    <p:extLst>
      <p:ext uri="{BB962C8B-B14F-4D97-AF65-F5344CB8AC3E}">
        <p14:creationId xmlns:p14="http://schemas.microsoft.com/office/powerpoint/2010/main" val="38888599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4193B46-0025-BA1A-8598-34B21992237C}"/>
              </a:ext>
            </a:extLst>
          </p:cNvPr>
          <p:cNvSpPr txBox="1">
            <a:spLocks/>
          </p:cNvSpPr>
          <p:nvPr/>
        </p:nvSpPr>
        <p:spPr>
          <a:xfrm>
            <a:off x="2240467" y="187067"/>
            <a:ext cx="77110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Frailty Index Saturation </a:t>
            </a:r>
            <a:r>
              <a:rPr lang="en-US" sz="5000" dirty="0">
                <a:solidFill>
                  <a:srgbClr val="FF0000"/>
                </a:solidFill>
                <a:latin typeface="Times New Roman" panose="02020603050405020304" pitchFamily="18" charset="0"/>
                <a:cs typeface="Times New Roman" panose="02020603050405020304" pitchFamily="18" charset="0"/>
              </a:rPr>
              <a:t>(???)</a:t>
            </a:r>
            <a:endParaRPr lang="en-CA" sz="5000" dirty="0">
              <a:solidFill>
                <a:srgbClr val="FF0000"/>
              </a:solidFill>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EB742A5A-0A07-6360-9CAB-72C7DD551809}"/>
              </a:ext>
            </a:extLst>
          </p:cNvPr>
          <p:cNvSpPr txBox="1">
            <a:spLocks/>
          </p:cNvSpPr>
          <p:nvPr/>
        </p:nvSpPr>
        <p:spPr>
          <a:xfrm>
            <a:off x="5968999" y="1175371"/>
            <a:ext cx="5918198" cy="21326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00000"/>
              </a:lnSpc>
            </a:pPr>
            <a:r>
              <a:rPr lang="en-US" sz="2000" dirty="0">
                <a:latin typeface="Times New Roman" panose="02020603050405020304" pitchFamily="18" charset="0"/>
                <a:cs typeface="Times New Roman" panose="02020603050405020304" pitchFamily="18" charset="0"/>
              </a:rPr>
              <a:t>The observed upper limit of the frailty index may be due to the joint selection for mortality in the dynamics. When a specific value of frailty index is reached (around a maximum) mortality becomes large enough for the individual to recover and die</a:t>
            </a:r>
            <a:r>
              <a:rPr lang="en-US" sz="2000" dirty="0">
                <a:solidFill>
                  <a:srgbClr val="D9090A"/>
                </a:solidFill>
                <a:latin typeface="Times New Roman" panose="02020603050405020304" pitchFamily="18" charset="0"/>
                <a:cs typeface="Times New Roman" panose="02020603050405020304" pitchFamily="18" charset="0"/>
              </a:rPr>
              <a:t> </a:t>
            </a:r>
            <a:r>
              <a:rPr lang="en-US" sz="2000" b="1" dirty="0">
                <a:solidFill>
                  <a:srgbClr val="D9090A"/>
                </a:solidFill>
                <a:latin typeface="Times New Roman" panose="02020603050405020304" pitchFamily="18" charset="0"/>
                <a:cs typeface="Times New Roman" panose="02020603050405020304" pitchFamily="18" charset="0"/>
              </a:rPr>
              <a:t>(???)</a:t>
            </a:r>
            <a:r>
              <a:rPr lang="en-US" sz="2000" dirty="0">
                <a:solidFill>
                  <a:srgbClr val="D9090A"/>
                </a:solidFill>
                <a:latin typeface="Times New Roman" panose="02020603050405020304" pitchFamily="18" charset="0"/>
                <a:cs typeface="Times New Roman" panose="02020603050405020304" pitchFamily="18" charset="0"/>
              </a:rPr>
              <a:t>.</a:t>
            </a:r>
          </a:p>
        </p:txBody>
      </p:sp>
      <p:pic>
        <p:nvPicPr>
          <p:cNvPr id="19" name="Picture 18" descr="A graph showing different mortality rates&#10;&#10;Description automatically generated">
            <a:extLst>
              <a:ext uri="{FF2B5EF4-FFF2-40B4-BE49-F238E27FC236}">
                <a16:creationId xmlns:a16="http://schemas.microsoft.com/office/drawing/2014/main" id="{59626C99-D370-BEEF-E978-ABC0421A2373}"/>
              </a:ext>
            </a:extLst>
          </p:cNvPr>
          <p:cNvPicPr>
            <a:picLocks noChangeAspect="1"/>
          </p:cNvPicPr>
          <p:nvPr/>
        </p:nvPicPr>
        <p:blipFill rotWithShape="1">
          <a:blip r:embed="rId2"/>
          <a:srcRect l="4828" r="10067"/>
          <a:stretch/>
        </p:blipFill>
        <p:spPr>
          <a:xfrm>
            <a:off x="116054" y="1384300"/>
            <a:ext cx="5852945" cy="4298329"/>
          </a:xfrm>
          <a:prstGeom prst="rect">
            <a:avLst/>
          </a:prstGeom>
        </p:spPr>
      </p:pic>
      <p:sp>
        <p:nvSpPr>
          <p:cNvPr id="2" name="Title 1">
            <a:extLst>
              <a:ext uri="{FF2B5EF4-FFF2-40B4-BE49-F238E27FC236}">
                <a16:creationId xmlns:a16="http://schemas.microsoft.com/office/drawing/2014/main" id="{858ACF9F-4647-9E78-E0AB-7CC637628EA6}"/>
              </a:ext>
            </a:extLst>
          </p:cNvPr>
          <p:cNvSpPr txBox="1">
            <a:spLocks/>
          </p:cNvSpPr>
          <p:nvPr/>
        </p:nvSpPr>
        <p:spPr>
          <a:xfrm>
            <a:off x="6095998" y="3549986"/>
            <a:ext cx="5676899" cy="21326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00000"/>
              </a:lnSpc>
            </a:pPr>
            <a:r>
              <a:rPr lang="en-US" sz="2000" dirty="0">
                <a:latin typeface="Times New Roman" panose="02020603050405020304" pitchFamily="18" charset="0"/>
                <a:cs typeface="Times New Roman" panose="02020603050405020304" pitchFamily="18" charset="0"/>
              </a:rPr>
              <a:t>Recovery does not affect whether or not there is a maximum limit, but it does determine the time position of the maximum limit (Moves forward in time). Can we see from clinical data over the years how this boundary has changed in position?. </a:t>
            </a:r>
            <a:r>
              <a:rPr lang="en-US" sz="2000" b="1" dirty="0">
                <a:solidFill>
                  <a:srgbClr val="C50A0A"/>
                </a:solidFill>
                <a:latin typeface="Times New Roman" panose="02020603050405020304" pitchFamily="18" charset="0"/>
                <a:cs typeface="Times New Roman" panose="02020603050405020304" pitchFamily="18" charset="0"/>
              </a:rPr>
              <a:t>(Changes in the SM correlation ???)</a:t>
            </a:r>
          </a:p>
        </p:txBody>
      </p:sp>
    </p:spTree>
    <p:extLst>
      <p:ext uri="{BB962C8B-B14F-4D97-AF65-F5344CB8AC3E}">
        <p14:creationId xmlns:p14="http://schemas.microsoft.com/office/powerpoint/2010/main" val="22980866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4193B46-0025-BA1A-8598-34B21992237C}"/>
              </a:ext>
            </a:extLst>
          </p:cNvPr>
          <p:cNvSpPr txBox="1">
            <a:spLocks/>
          </p:cNvSpPr>
          <p:nvPr/>
        </p:nvSpPr>
        <p:spPr>
          <a:xfrm>
            <a:off x="2240467" y="187067"/>
            <a:ext cx="77110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Mortality process</a:t>
            </a:r>
            <a:endParaRPr lang="en-CA" sz="5000" dirty="0">
              <a:solidFill>
                <a:srgbClr val="FF0000"/>
              </a:solidFill>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EB742A5A-0A07-6360-9CAB-72C7DD551809}"/>
              </a:ext>
            </a:extLst>
          </p:cNvPr>
          <p:cNvSpPr txBox="1">
            <a:spLocks/>
          </p:cNvSpPr>
          <p:nvPr/>
        </p:nvSpPr>
        <p:spPr>
          <a:xfrm>
            <a:off x="603460" y="5946743"/>
            <a:ext cx="10705680" cy="72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dirty="0">
                <a:latin typeface="Times New Roman" panose="02020603050405020304" pitchFamily="18" charset="0"/>
                <a:cs typeface="Times New Roman" panose="02020603050405020304" pitchFamily="18" charset="0"/>
              </a:rPr>
              <a:t>The recovery rate can determine the shape of the curve, </a:t>
            </a:r>
            <a:r>
              <a:rPr lang="en-US" sz="2000" b="1" dirty="0">
                <a:solidFill>
                  <a:srgbClr val="C50A0A"/>
                </a:solidFill>
                <a:latin typeface="Times New Roman" panose="02020603050405020304" pitchFamily="18" charset="0"/>
                <a:cs typeface="Times New Roman" panose="02020603050405020304" pitchFamily="18" charset="0"/>
              </a:rPr>
              <a:t>so could it significantly affect the shape of the SM correlation?</a:t>
            </a:r>
          </a:p>
        </p:txBody>
      </p:sp>
      <p:pic>
        <p:nvPicPr>
          <p:cNvPr id="4" name="Picture 3" descr="A graph showing different mortality rates&#10;&#10;Description automatically generated with medium confidence">
            <a:extLst>
              <a:ext uri="{FF2B5EF4-FFF2-40B4-BE49-F238E27FC236}">
                <a16:creationId xmlns:a16="http://schemas.microsoft.com/office/drawing/2014/main" id="{F74A31E0-8549-A180-07E4-2269E77BD855}"/>
              </a:ext>
            </a:extLst>
          </p:cNvPr>
          <p:cNvPicPr>
            <a:picLocks noChangeAspect="1"/>
          </p:cNvPicPr>
          <p:nvPr/>
        </p:nvPicPr>
        <p:blipFill rotWithShape="1">
          <a:blip r:embed="rId2"/>
          <a:srcRect r="11459"/>
          <a:stretch/>
        </p:blipFill>
        <p:spPr>
          <a:xfrm>
            <a:off x="88900" y="1220418"/>
            <a:ext cx="5867400" cy="4141694"/>
          </a:xfrm>
          <a:prstGeom prst="rect">
            <a:avLst/>
          </a:prstGeom>
        </p:spPr>
      </p:pic>
      <p:pic>
        <p:nvPicPr>
          <p:cNvPr id="6" name="Picture 5" descr="A graph showing different mortality rates&#10;&#10;Description automatically generated with medium confidence">
            <a:extLst>
              <a:ext uri="{FF2B5EF4-FFF2-40B4-BE49-F238E27FC236}">
                <a16:creationId xmlns:a16="http://schemas.microsoft.com/office/drawing/2014/main" id="{A79291C4-4534-DE08-1D65-0BA7BB37CE0D}"/>
              </a:ext>
            </a:extLst>
          </p:cNvPr>
          <p:cNvPicPr>
            <a:picLocks noChangeAspect="1"/>
          </p:cNvPicPr>
          <p:nvPr/>
        </p:nvPicPr>
        <p:blipFill rotWithShape="1">
          <a:blip r:embed="rId3"/>
          <a:srcRect r="11542"/>
          <a:stretch/>
        </p:blipFill>
        <p:spPr>
          <a:xfrm>
            <a:off x="6121694" y="1220418"/>
            <a:ext cx="5861838" cy="4141694"/>
          </a:xfrm>
          <a:prstGeom prst="rect">
            <a:avLst/>
          </a:prstGeom>
        </p:spPr>
      </p:pic>
      <p:sp>
        <p:nvSpPr>
          <p:cNvPr id="8" name="Title 1">
            <a:extLst>
              <a:ext uri="{FF2B5EF4-FFF2-40B4-BE49-F238E27FC236}">
                <a16:creationId xmlns:a16="http://schemas.microsoft.com/office/drawing/2014/main" id="{45C6564E-F627-CDA2-731C-4B40FE2A8515}"/>
              </a:ext>
            </a:extLst>
          </p:cNvPr>
          <p:cNvSpPr txBox="1">
            <a:spLocks/>
          </p:cNvSpPr>
          <p:nvPr/>
        </p:nvSpPr>
        <p:spPr>
          <a:xfrm>
            <a:off x="768854" y="5240678"/>
            <a:ext cx="10705680" cy="72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dirty="0">
                <a:latin typeface="Times New Roman" panose="02020603050405020304" pitchFamily="18" charset="0"/>
                <a:cs typeface="Times New Roman" panose="02020603050405020304" pitchFamily="18" charset="0"/>
              </a:rPr>
              <a:t>Mortality dynamics with high recovery rates (r&gt;0.7) allow to obtain behaviors such as Gompertz's law.</a:t>
            </a:r>
            <a:endParaRPr lang="en-US" sz="2000" dirty="0">
              <a:solidFill>
                <a:srgbClr val="D9090A"/>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538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72ED586-B619-F500-0D49-5654891CAC78}"/>
              </a:ext>
            </a:extLst>
          </p:cNvPr>
          <p:cNvSpPr>
            <a:spLocks noGrp="1"/>
          </p:cNvSpPr>
          <p:nvPr>
            <p:ph type="title"/>
          </p:nvPr>
        </p:nvSpPr>
        <p:spPr>
          <a:xfrm>
            <a:off x="838200" y="326039"/>
            <a:ext cx="10515600" cy="724190"/>
          </a:xfrm>
        </p:spPr>
        <p:txBody>
          <a:bodyPr>
            <a:normAutofit/>
          </a:bodyPr>
          <a:lstStyle/>
          <a:p>
            <a:pPr algn="ctr"/>
            <a:r>
              <a:rPr lang="en-CA" sz="4000" dirty="0">
                <a:latin typeface="Times New Roman" panose="02020603050405020304" pitchFamily="18" charset="0"/>
                <a:cs typeface="Times New Roman" panose="02020603050405020304" pitchFamily="18" charset="0"/>
              </a:rPr>
              <a:t>Strehler-Mildvan Correlation</a:t>
            </a:r>
          </a:p>
        </p:txBody>
      </p:sp>
      <p:sp>
        <p:nvSpPr>
          <p:cNvPr id="4" name="Title 1">
            <a:extLst>
              <a:ext uri="{FF2B5EF4-FFF2-40B4-BE49-F238E27FC236}">
                <a16:creationId xmlns:a16="http://schemas.microsoft.com/office/drawing/2014/main" id="{AF607D07-15E4-A6C7-2A5D-9DE3E1E19194}"/>
              </a:ext>
            </a:extLst>
          </p:cNvPr>
          <p:cNvSpPr txBox="1">
            <a:spLocks/>
          </p:cNvSpPr>
          <p:nvPr/>
        </p:nvSpPr>
        <p:spPr>
          <a:xfrm>
            <a:off x="7558117" y="6400955"/>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4</a:t>
            </a:r>
          </a:p>
          <a:p>
            <a:pPr algn="r"/>
            <a:endParaRPr lang="en-CA" sz="1400" dirty="0">
              <a:latin typeface="Times New Roman" panose="02020603050405020304" pitchFamily="18" charset="0"/>
              <a:cs typeface="Times New Roman" panose="02020603050405020304" pitchFamily="18" charset="0"/>
            </a:endParaRPr>
          </a:p>
        </p:txBody>
      </p:sp>
      <p:sp>
        <p:nvSpPr>
          <p:cNvPr id="16" name="Title 1">
            <a:extLst>
              <a:ext uri="{FF2B5EF4-FFF2-40B4-BE49-F238E27FC236}">
                <a16:creationId xmlns:a16="http://schemas.microsoft.com/office/drawing/2014/main" id="{96228BA2-76CD-B276-E4F3-8BA65C7DF6EF}"/>
              </a:ext>
            </a:extLst>
          </p:cNvPr>
          <p:cNvSpPr txBox="1">
            <a:spLocks/>
          </p:cNvSpPr>
          <p:nvPr/>
        </p:nvSpPr>
        <p:spPr>
          <a:xfrm>
            <a:off x="6207946" y="5149849"/>
            <a:ext cx="3146156"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endParaRPr lang="en-CA" sz="2000" dirty="0">
              <a:latin typeface="Times New Roman" panose="02020603050405020304" pitchFamily="18" charset="0"/>
              <a:cs typeface="Times New Roman" panose="02020603050405020304" pitchFamily="18" charset="0"/>
            </a:endParaRPr>
          </a:p>
        </p:txBody>
      </p:sp>
      <p:pic>
        <p:nvPicPr>
          <p:cNvPr id="3" name="Picture 2" descr="A diagram of a person and person&#10;&#10;Description automatically generated with medium confidence">
            <a:extLst>
              <a:ext uri="{FF2B5EF4-FFF2-40B4-BE49-F238E27FC236}">
                <a16:creationId xmlns:a16="http://schemas.microsoft.com/office/drawing/2014/main" id="{1322344C-7259-8C0B-9DE5-438ABCFC9531}"/>
              </a:ext>
            </a:extLst>
          </p:cNvPr>
          <p:cNvPicPr>
            <a:picLocks noChangeAspect="1"/>
          </p:cNvPicPr>
          <p:nvPr/>
        </p:nvPicPr>
        <p:blipFill rotWithShape="1">
          <a:blip r:embed="rId3"/>
          <a:srcRect b="21685"/>
          <a:stretch/>
        </p:blipFill>
        <p:spPr>
          <a:xfrm>
            <a:off x="6615899" y="1551715"/>
            <a:ext cx="4737901" cy="3363091"/>
          </a:xfrm>
          <a:prstGeom prst="rect">
            <a:avLst/>
          </a:prstGeom>
        </p:spPr>
      </p:pic>
      <p:pic>
        <p:nvPicPr>
          <p:cNvPr id="10" name="Picture 9" descr="A diagram of a graph&#10;&#10;Description automatically generated">
            <a:extLst>
              <a:ext uri="{FF2B5EF4-FFF2-40B4-BE49-F238E27FC236}">
                <a16:creationId xmlns:a16="http://schemas.microsoft.com/office/drawing/2014/main" id="{A110E421-A2A0-0D2A-FA5B-6E2BAF5F35C7}"/>
              </a:ext>
            </a:extLst>
          </p:cNvPr>
          <p:cNvPicPr>
            <a:picLocks noChangeAspect="1"/>
          </p:cNvPicPr>
          <p:nvPr/>
        </p:nvPicPr>
        <p:blipFill rotWithShape="1">
          <a:blip r:embed="rId4"/>
          <a:srcRect b="11580"/>
          <a:stretch/>
        </p:blipFill>
        <p:spPr>
          <a:xfrm>
            <a:off x="939501" y="1587668"/>
            <a:ext cx="4636602" cy="3291187"/>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92EFEB4-A8EB-9521-DD71-8432F7B8F190}"/>
                  </a:ext>
                </a:extLst>
              </p:cNvPr>
              <p:cNvSpPr txBox="1"/>
              <p:nvPr/>
            </p:nvSpPr>
            <p:spPr>
              <a:xfrm>
                <a:off x="2101987" y="5286004"/>
                <a:ext cx="3392595" cy="815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ln</m:t>
                          </m:r>
                        </m:fName>
                        <m:e>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𝑅</m:t>
                                  </m:r>
                                </m:e>
                                <m:sub>
                                  <m:r>
                                    <a:rPr lang="en-US" sz="2800" b="0" i="1" smtClean="0">
                                      <a:latin typeface="Cambria Math" panose="02040503050406030204" pitchFamily="18" charset="0"/>
                                    </a:rPr>
                                    <m:t>0</m:t>
                                  </m:r>
                                </m:sub>
                              </m:sSub>
                            </m:e>
                          </m:d>
                        </m:e>
                      </m:func>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ln</m:t>
                          </m:r>
                        </m:fName>
                        <m:e>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𝐾</m:t>
                              </m:r>
                            </m:e>
                          </m:d>
                        </m:e>
                      </m:func>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𝛽</m:t>
                          </m:r>
                        </m:num>
                        <m:den>
                          <m:r>
                            <a:rPr lang="en-US" sz="2800" b="0" i="1" smtClean="0">
                              <a:latin typeface="Cambria Math" panose="02040503050406030204" pitchFamily="18" charset="0"/>
                            </a:rPr>
                            <m:t>𝐵</m:t>
                          </m:r>
                        </m:den>
                      </m:f>
                    </m:oMath>
                  </m:oMathPara>
                </a14:m>
                <a:endParaRPr lang="en-US" sz="2800" dirty="0"/>
              </a:p>
            </p:txBody>
          </p:sp>
        </mc:Choice>
        <mc:Fallback xmlns="">
          <p:sp>
            <p:nvSpPr>
              <p:cNvPr id="11" name="TextBox 10">
                <a:extLst>
                  <a:ext uri="{FF2B5EF4-FFF2-40B4-BE49-F238E27FC236}">
                    <a16:creationId xmlns:a16="http://schemas.microsoft.com/office/drawing/2014/main" id="{A92EFEB4-A8EB-9521-DD71-8432F7B8F190}"/>
                  </a:ext>
                </a:extLst>
              </p:cNvPr>
              <p:cNvSpPr txBox="1">
                <a:spLocks noRot="1" noChangeAspect="1" noMove="1" noResize="1" noEditPoints="1" noAdjustHandles="1" noChangeArrowheads="1" noChangeShapeType="1" noTextEdit="1"/>
              </p:cNvSpPr>
              <p:nvPr/>
            </p:nvSpPr>
            <p:spPr>
              <a:xfrm>
                <a:off x="2101987" y="5286004"/>
                <a:ext cx="3392595" cy="815416"/>
              </a:xfrm>
              <a:prstGeom prst="rect">
                <a:avLst/>
              </a:prstGeom>
              <a:blipFill>
                <a:blip r:embed="rId5"/>
                <a:stretch>
                  <a:fillRect l="-2239" t="-3077" r="-2612" b="-13846"/>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DA2D6472-C645-1572-10B2-8E9F4860465D}"/>
              </a:ext>
            </a:extLst>
          </p:cNvPr>
          <p:cNvSpPr/>
          <p:nvPr/>
        </p:nvSpPr>
        <p:spPr>
          <a:xfrm>
            <a:off x="2080064" y="5230885"/>
            <a:ext cx="3604246" cy="100597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itle 1">
                <a:extLst>
                  <a:ext uri="{FF2B5EF4-FFF2-40B4-BE49-F238E27FC236}">
                    <a16:creationId xmlns:a16="http://schemas.microsoft.com/office/drawing/2014/main" id="{B211B4B8-B1D2-4E78-4EC3-8D7C5C60F00A}"/>
                  </a:ext>
                </a:extLst>
              </p:cNvPr>
              <p:cNvSpPr txBox="1">
                <a:spLocks/>
              </p:cNvSpPr>
              <p:nvPr/>
            </p:nvSpPr>
            <p:spPr>
              <a:xfrm>
                <a:off x="6096000" y="5449384"/>
                <a:ext cx="3694269"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CA" sz="2000" dirty="0">
                    <a:latin typeface="Times New Roman" panose="02020603050405020304" pitchFamily="18" charset="0"/>
                    <a:cs typeface="Times New Roman" panose="02020603050405020304" pitchFamily="18" charset="0"/>
                  </a:rPr>
                  <a:t>High initially mortality rate </a:t>
                </a:r>
                <a14:m>
                  <m:oMath xmlns:m="http://schemas.openxmlformats.org/officeDocument/2006/math">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ln</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0</m:t>
                                </m:r>
                              </m:sub>
                            </m:sSub>
                          </m:e>
                        </m:d>
                      </m:e>
                    </m:func>
                  </m:oMath>
                </a14:m>
                <a:r>
                  <a:rPr lang="en-CA" sz="2000" dirty="0">
                    <a:latin typeface="Times New Roman" panose="02020603050405020304" pitchFamily="18" charset="0"/>
                    <a:cs typeface="Times New Roman" panose="02020603050405020304" pitchFamily="18" charset="0"/>
                  </a:rPr>
                  <a:t> is associate with a low rate of increase of mortality rate </a:t>
                </a:r>
                <a14:m>
                  <m:oMath xmlns:m="http://schemas.openxmlformats.org/officeDocument/2006/math">
                    <m:r>
                      <a:rPr lang="en-US" sz="2000" i="1">
                        <a:latin typeface="Cambria Math" panose="02040503050406030204" pitchFamily="18" charset="0"/>
                        <a:ea typeface="Cambria Math" panose="02040503050406030204" pitchFamily="18" charset="0"/>
                      </a:rPr>
                      <m:t>𝛽</m:t>
                    </m:r>
                  </m:oMath>
                </a14:m>
                <a:endParaRPr lang="en-CA" sz="2000" dirty="0">
                  <a:latin typeface="Times New Roman" panose="02020603050405020304" pitchFamily="18" charset="0"/>
                  <a:cs typeface="Times New Roman" panose="02020603050405020304" pitchFamily="18" charset="0"/>
                </a:endParaRPr>
              </a:p>
              <a:p>
                <a:pPr algn="just"/>
                <a:endParaRPr lang="en-CA" sz="2000" dirty="0">
                  <a:latin typeface="Times New Roman" panose="02020603050405020304" pitchFamily="18" charset="0"/>
                  <a:cs typeface="Times New Roman" panose="02020603050405020304" pitchFamily="18" charset="0"/>
                </a:endParaRPr>
              </a:p>
            </p:txBody>
          </p:sp>
        </mc:Choice>
        <mc:Fallback xmlns="">
          <p:sp>
            <p:nvSpPr>
              <p:cNvPr id="20" name="Title 1">
                <a:extLst>
                  <a:ext uri="{FF2B5EF4-FFF2-40B4-BE49-F238E27FC236}">
                    <a16:creationId xmlns:a16="http://schemas.microsoft.com/office/drawing/2014/main" id="{B211B4B8-B1D2-4E78-4EC3-8D7C5C60F00A}"/>
                  </a:ext>
                </a:extLst>
              </p:cNvPr>
              <p:cNvSpPr txBox="1">
                <a:spLocks noRot="1" noChangeAspect="1" noMove="1" noResize="1" noEditPoints="1" noAdjustHandles="1" noChangeArrowheads="1" noChangeShapeType="1" noTextEdit="1"/>
              </p:cNvSpPr>
              <p:nvPr/>
            </p:nvSpPr>
            <p:spPr>
              <a:xfrm>
                <a:off x="6096000" y="5449384"/>
                <a:ext cx="3694269" cy="951571"/>
              </a:xfrm>
              <a:prstGeom prst="rect">
                <a:avLst/>
              </a:prstGeom>
              <a:blipFill>
                <a:blip r:embed="rId6"/>
                <a:stretch>
                  <a:fillRect l="-1718" t="-18421" r="-1718"/>
                </a:stretch>
              </a:blipFill>
            </p:spPr>
            <p:txBody>
              <a:bodyPr/>
              <a:lstStyle/>
              <a:p>
                <a:r>
                  <a:rPr lang="en-US">
                    <a:noFill/>
                  </a:rPr>
                  <a:t> </a:t>
                </a:r>
              </a:p>
            </p:txBody>
          </p:sp>
        </mc:Fallback>
      </mc:AlternateContent>
    </p:spTree>
    <p:extLst>
      <p:ext uri="{BB962C8B-B14F-4D97-AF65-F5344CB8AC3E}">
        <p14:creationId xmlns:p14="http://schemas.microsoft.com/office/powerpoint/2010/main" val="9924342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4193B46-0025-BA1A-8598-34B21992237C}"/>
              </a:ext>
            </a:extLst>
          </p:cNvPr>
          <p:cNvSpPr txBox="1">
            <a:spLocks/>
          </p:cNvSpPr>
          <p:nvPr/>
        </p:nvSpPr>
        <p:spPr>
          <a:xfrm>
            <a:off x="2240467" y="187067"/>
            <a:ext cx="77110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Mortality process</a:t>
            </a:r>
            <a:endParaRPr lang="en-CA" sz="5000" dirty="0">
              <a:solidFill>
                <a:srgbClr val="FF0000"/>
              </a:solidFill>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EB742A5A-0A07-6360-9CAB-72C7DD551809}"/>
              </a:ext>
            </a:extLst>
          </p:cNvPr>
          <p:cNvSpPr txBox="1">
            <a:spLocks/>
          </p:cNvSpPr>
          <p:nvPr/>
        </p:nvSpPr>
        <p:spPr>
          <a:xfrm>
            <a:off x="603460" y="5946743"/>
            <a:ext cx="10705680" cy="72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dirty="0">
                <a:latin typeface="Times New Roman" panose="02020603050405020304" pitchFamily="18" charset="0"/>
                <a:cs typeface="Times New Roman" panose="02020603050405020304" pitchFamily="18" charset="0"/>
              </a:rPr>
              <a:t>The recovery rate can determine the shape of the curve, </a:t>
            </a:r>
            <a:r>
              <a:rPr lang="en-US" sz="2000" b="1" dirty="0">
                <a:solidFill>
                  <a:srgbClr val="C50A0A"/>
                </a:solidFill>
                <a:latin typeface="Times New Roman" panose="02020603050405020304" pitchFamily="18" charset="0"/>
                <a:cs typeface="Times New Roman" panose="02020603050405020304" pitchFamily="18" charset="0"/>
              </a:rPr>
              <a:t>so could it significantly affect the shape of the SM correlation?</a:t>
            </a:r>
          </a:p>
        </p:txBody>
      </p:sp>
      <p:sp>
        <p:nvSpPr>
          <p:cNvPr id="8" name="Title 1">
            <a:extLst>
              <a:ext uri="{FF2B5EF4-FFF2-40B4-BE49-F238E27FC236}">
                <a16:creationId xmlns:a16="http://schemas.microsoft.com/office/drawing/2014/main" id="{45C6564E-F627-CDA2-731C-4B40FE2A8515}"/>
              </a:ext>
            </a:extLst>
          </p:cNvPr>
          <p:cNvSpPr txBox="1">
            <a:spLocks/>
          </p:cNvSpPr>
          <p:nvPr/>
        </p:nvSpPr>
        <p:spPr>
          <a:xfrm>
            <a:off x="768854" y="5240678"/>
            <a:ext cx="10705680" cy="72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dirty="0">
                <a:latin typeface="Times New Roman" panose="02020603050405020304" pitchFamily="18" charset="0"/>
                <a:cs typeface="Times New Roman" panose="02020603050405020304" pitchFamily="18" charset="0"/>
              </a:rPr>
              <a:t>Mortality dynamics with high recovery rates (r&gt;0.7) allow to obtain behaviors such as Gompertz's law.</a:t>
            </a:r>
            <a:endParaRPr lang="en-US" sz="2000" dirty="0">
              <a:solidFill>
                <a:srgbClr val="D9090A"/>
              </a:solidFill>
              <a:latin typeface="Times New Roman" panose="02020603050405020304" pitchFamily="18" charset="0"/>
              <a:cs typeface="Times New Roman" panose="02020603050405020304" pitchFamily="18" charset="0"/>
            </a:endParaRPr>
          </a:p>
        </p:txBody>
      </p:sp>
      <p:pic>
        <p:nvPicPr>
          <p:cNvPr id="10" name="Picture 9" descr="A graph showing different mortality rates&#10;&#10;Description automatically generated with medium confidence">
            <a:extLst>
              <a:ext uri="{FF2B5EF4-FFF2-40B4-BE49-F238E27FC236}">
                <a16:creationId xmlns:a16="http://schemas.microsoft.com/office/drawing/2014/main" id="{82D12C07-E779-61CB-5F38-608019454A25}"/>
              </a:ext>
            </a:extLst>
          </p:cNvPr>
          <p:cNvPicPr>
            <a:picLocks noChangeAspect="1"/>
          </p:cNvPicPr>
          <p:nvPr/>
        </p:nvPicPr>
        <p:blipFill rotWithShape="1">
          <a:blip r:embed="rId2"/>
          <a:srcRect r="10247"/>
          <a:stretch/>
        </p:blipFill>
        <p:spPr>
          <a:xfrm>
            <a:off x="171660" y="1199335"/>
            <a:ext cx="5917906" cy="4120971"/>
          </a:xfrm>
          <a:prstGeom prst="rect">
            <a:avLst/>
          </a:prstGeom>
        </p:spPr>
      </p:pic>
      <p:pic>
        <p:nvPicPr>
          <p:cNvPr id="12" name="Picture 11" descr="A graph of different mortality rates&#10;&#10;Description automatically generated with medium confidence">
            <a:extLst>
              <a:ext uri="{FF2B5EF4-FFF2-40B4-BE49-F238E27FC236}">
                <a16:creationId xmlns:a16="http://schemas.microsoft.com/office/drawing/2014/main" id="{85BB7E19-AB06-1BA2-194F-DB1C9C80C3D6}"/>
              </a:ext>
            </a:extLst>
          </p:cNvPr>
          <p:cNvPicPr>
            <a:picLocks noChangeAspect="1"/>
          </p:cNvPicPr>
          <p:nvPr/>
        </p:nvPicPr>
        <p:blipFill rotWithShape="1">
          <a:blip r:embed="rId3"/>
          <a:srcRect r="10247"/>
          <a:stretch/>
        </p:blipFill>
        <p:spPr>
          <a:xfrm>
            <a:off x="6121694" y="1199335"/>
            <a:ext cx="5917906" cy="4120971"/>
          </a:xfrm>
          <a:prstGeom prst="rect">
            <a:avLst/>
          </a:prstGeom>
        </p:spPr>
      </p:pic>
    </p:spTree>
    <p:extLst>
      <p:ext uri="{BB962C8B-B14F-4D97-AF65-F5344CB8AC3E}">
        <p14:creationId xmlns:p14="http://schemas.microsoft.com/office/powerpoint/2010/main" val="2822018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4193B46-0025-BA1A-8598-34B21992237C}"/>
              </a:ext>
            </a:extLst>
          </p:cNvPr>
          <p:cNvSpPr txBox="1">
            <a:spLocks/>
          </p:cNvSpPr>
          <p:nvPr/>
        </p:nvSpPr>
        <p:spPr>
          <a:xfrm>
            <a:off x="2240467" y="187067"/>
            <a:ext cx="77110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SM Correlation</a:t>
            </a:r>
            <a:endParaRPr lang="en-CA" sz="5000" dirty="0">
              <a:solidFill>
                <a:srgbClr val="FF0000"/>
              </a:solidFill>
              <a:latin typeface="Times New Roman" panose="02020603050405020304" pitchFamily="18" charset="0"/>
              <a:cs typeface="Times New Roman" panose="02020603050405020304" pitchFamily="18" charset="0"/>
            </a:endParaRPr>
          </a:p>
        </p:txBody>
      </p:sp>
      <p:pic>
        <p:nvPicPr>
          <p:cNvPr id="4" name="Picture 3" descr="A graph of a number of people&#10;&#10;Description automatically generated with medium confidence">
            <a:extLst>
              <a:ext uri="{FF2B5EF4-FFF2-40B4-BE49-F238E27FC236}">
                <a16:creationId xmlns:a16="http://schemas.microsoft.com/office/drawing/2014/main" id="{476B4366-0A0F-F42B-B2BF-D372E182CE64}"/>
              </a:ext>
            </a:extLst>
          </p:cNvPr>
          <p:cNvPicPr>
            <a:picLocks noChangeAspect="1"/>
          </p:cNvPicPr>
          <p:nvPr/>
        </p:nvPicPr>
        <p:blipFill rotWithShape="1">
          <a:blip r:embed="rId2"/>
          <a:srcRect r="8009"/>
          <a:stretch/>
        </p:blipFill>
        <p:spPr>
          <a:xfrm>
            <a:off x="408470" y="1215426"/>
            <a:ext cx="5631735" cy="3826292"/>
          </a:xfrm>
          <a:prstGeom prst="rect">
            <a:avLst/>
          </a:prstGeom>
        </p:spPr>
      </p:pic>
      <p:pic>
        <p:nvPicPr>
          <p:cNvPr id="6" name="Picture 5" descr="A diagram of a number of numbers&#10;&#10;Description automatically generated with medium confidence">
            <a:extLst>
              <a:ext uri="{FF2B5EF4-FFF2-40B4-BE49-F238E27FC236}">
                <a16:creationId xmlns:a16="http://schemas.microsoft.com/office/drawing/2014/main" id="{5BEBC9EF-A2B4-B554-D8EB-6E371F53F934}"/>
              </a:ext>
            </a:extLst>
          </p:cNvPr>
          <p:cNvPicPr>
            <a:picLocks noChangeAspect="1"/>
          </p:cNvPicPr>
          <p:nvPr/>
        </p:nvPicPr>
        <p:blipFill rotWithShape="1">
          <a:blip r:embed="rId3"/>
          <a:srcRect l="7152" r="6699"/>
          <a:stretch/>
        </p:blipFill>
        <p:spPr>
          <a:xfrm>
            <a:off x="6374776" y="1269168"/>
            <a:ext cx="5200046" cy="3772550"/>
          </a:xfrm>
          <a:prstGeom prst="rect">
            <a:avLst/>
          </a:prstGeom>
        </p:spPr>
      </p:pic>
      <p:sp>
        <p:nvSpPr>
          <p:cNvPr id="14" name="Title 1">
            <a:extLst>
              <a:ext uri="{FF2B5EF4-FFF2-40B4-BE49-F238E27FC236}">
                <a16:creationId xmlns:a16="http://schemas.microsoft.com/office/drawing/2014/main" id="{7BF4CECE-D93B-C587-4D80-C662A2AD4EFD}"/>
              </a:ext>
            </a:extLst>
          </p:cNvPr>
          <p:cNvSpPr txBox="1">
            <a:spLocks/>
          </p:cNvSpPr>
          <p:nvPr/>
        </p:nvSpPr>
        <p:spPr>
          <a:xfrm>
            <a:off x="743159" y="5588832"/>
            <a:ext cx="10705680" cy="72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dirty="0">
                <a:latin typeface="Times New Roman" panose="02020603050405020304" pitchFamily="18" charset="0"/>
                <a:cs typeface="Times New Roman" panose="02020603050405020304" pitchFamily="18" charset="0"/>
              </a:rPr>
              <a:t>Higher recovery rate values with a constant mortality rate generate an increase in the alpha parameter and a decrease in the R parameter.</a:t>
            </a:r>
            <a:endParaRPr lang="en-US" sz="2000" b="1" dirty="0">
              <a:solidFill>
                <a:srgbClr val="C50A0A"/>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29234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4193B46-0025-BA1A-8598-34B21992237C}"/>
              </a:ext>
            </a:extLst>
          </p:cNvPr>
          <p:cNvSpPr txBox="1">
            <a:spLocks/>
          </p:cNvSpPr>
          <p:nvPr/>
        </p:nvSpPr>
        <p:spPr>
          <a:xfrm>
            <a:off x="2240467" y="187067"/>
            <a:ext cx="77110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SM Correlation</a:t>
            </a:r>
            <a:endParaRPr lang="en-CA" sz="5000" dirty="0">
              <a:solidFill>
                <a:srgbClr val="FF0000"/>
              </a:solidFill>
              <a:latin typeface="Times New Roman" panose="02020603050405020304" pitchFamily="18" charset="0"/>
              <a:cs typeface="Times New Roman" panose="02020603050405020304" pitchFamily="18" charset="0"/>
            </a:endParaRPr>
          </a:p>
        </p:txBody>
      </p:sp>
      <p:pic>
        <p:nvPicPr>
          <p:cNvPr id="4" name="Picture 3" descr="A graph of a number of people&#10;&#10;Description automatically generated with medium confidence">
            <a:extLst>
              <a:ext uri="{FF2B5EF4-FFF2-40B4-BE49-F238E27FC236}">
                <a16:creationId xmlns:a16="http://schemas.microsoft.com/office/drawing/2014/main" id="{476B4366-0A0F-F42B-B2BF-D372E182CE64}"/>
              </a:ext>
            </a:extLst>
          </p:cNvPr>
          <p:cNvPicPr>
            <a:picLocks noChangeAspect="1"/>
          </p:cNvPicPr>
          <p:nvPr/>
        </p:nvPicPr>
        <p:blipFill rotWithShape="1">
          <a:blip r:embed="rId2"/>
          <a:srcRect r="8009"/>
          <a:stretch/>
        </p:blipFill>
        <p:spPr>
          <a:xfrm>
            <a:off x="408470" y="1215426"/>
            <a:ext cx="5631735" cy="3826292"/>
          </a:xfrm>
          <a:prstGeom prst="rect">
            <a:avLst/>
          </a:prstGeom>
        </p:spPr>
      </p:pic>
      <p:pic>
        <p:nvPicPr>
          <p:cNvPr id="6" name="Picture 5" descr="A diagram of a number of numbers&#10;&#10;Description automatically generated with medium confidence">
            <a:extLst>
              <a:ext uri="{FF2B5EF4-FFF2-40B4-BE49-F238E27FC236}">
                <a16:creationId xmlns:a16="http://schemas.microsoft.com/office/drawing/2014/main" id="{5BEBC9EF-A2B4-B554-D8EB-6E371F53F934}"/>
              </a:ext>
            </a:extLst>
          </p:cNvPr>
          <p:cNvPicPr>
            <a:picLocks noChangeAspect="1"/>
          </p:cNvPicPr>
          <p:nvPr/>
        </p:nvPicPr>
        <p:blipFill rotWithShape="1">
          <a:blip r:embed="rId3"/>
          <a:srcRect l="7152" r="6699"/>
          <a:stretch/>
        </p:blipFill>
        <p:spPr>
          <a:xfrm>
            <a:off x="6374776" y="1269168"/>
            <a:ext cx="5200046" cy="3772550"/>
          </a:xfrm>
          <a:prstGeom prst="rect">
            <a:avLst/>
          </a:prstGeom>
        </p:spPr>
      </p:pic>
      <p:pic>
        <p:nvPicPr>
          <p:cNvPr id="11" name="Picture 10" descr="A diagram of a number of data&#10;&#10;Description automatically generated with medium confidence">
            <a:extLst>
              <a:ext uri="{FF2B5EF4-FFF2-40B4-BE49-F238E27FC236}">
                <a16:creationId xmlns:a16="http://schemas.microsoft.com/office/drawing/2014/main" id="{74C5767D-B0E4-032A-C520-87DAEA8CE7F3}"/>
              </a:ext>
            </a:extLst>
          </p:cNvPr>
          <p:cNvPicPr>
            <a:picLocks noChangeAspect="1"/>
          </p:cNvPicPr>
          <p:nvPr/>
        </p:nvPicPr>
        <p:blipFill rotWithShape="1">
          <a:blip r:embed="rId4"/>
          <a:srcRect l="7113" r="6699"/>
          <a:stretch/>
        </p:blipFill>
        <p:spPr>
          <a:xfrm>
            <a:off x="6298313" y="1215426"/>
            <a:ext cx="5276509" cy="3826292"/>
          </a:xfrm>
          <a:prstGeom prst="rect">
            <a:avLst/>
          </a:prstGeom>
        </p:spPr>
      </p:pic>
      <p:sp>
        <p:nvSpPr>
          <p:cNvPr id="2" name="Title 1">
            <a:extLst>
              <a:ext uri="{FF2B5EF4-FFF2-40B4-BE49-F238E27FC236}">
                <a16:creationId xmlns:a16="http://schemas.microsoft.com/office/drawing/2014/main" id="{B9C284A8-2522-AFBE-7D96-424783FAEE85}"/>
              </a:ext>
            </a:extLst>
          </p:cNvPr>
          <p:cNvSpPr txBox="1">
            <a:spLocks/>
          </p:cNvSpPr>
          <p:nvPr/>
        </p:nvSpPr>
        <p:spPr>
          <a:xfrm>
            <a:off x="743159" y="5345887"/>
            <a:ext cx="10705680" cy="72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dirty="0">
                <a:latin typeface="Times New Roman" panose="02020603050405020304" pitchFamily="18" charset="0"/>
                <a:cs typeface="Times New Roman" panose="02020603050405020304" pitchFamily="18" charset="0"/>
              </a:rPr>
              <a:t>High recoveries and low mortality make both observation groups have more similar SM correlations with each other </a:t>
            </a:r>
            <a:r>
              <a:rPr lang="en-US" sz="2000" b="1" dirty="0">
                <a:solidFill>
                  <a:srgbClr val="D9090A"/>
                </a:solidFill>
                <a:latin typeface="Times New Roman" panose="02020603050405020304" pitchFamily="18" charset="0"/>
                <a:cs typeface="Times New Roman" panose="02020603050405020304" pitchFamily="18" charset="0"/>
              </a:rPr>
              <a:t>(Stochasticity of the frailty index ???).</a:t>
            </a:r>
          </a:p>
        </p:txBody>
      </p:sp>
    </p:spTree>
    <p:extLst>
      <p:ext uri="{BB962C8B-B14F-4D97-AF65-F5344CB8AC3E}">
        <p14:creationId xmlns:p14="http://schemas.microsoft.com/office/powerpoint/2010/main" val="13884805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4193B46-0025-BA1A-8598-34B21992237C}"/>
              </a:ext>
            </a:extLst>
          </p:cNvPr>
          <p:cNvSpPr txBox="1">
            <a:spLocks/>
          </p:cNvSpPr>
          <p:nvPr/>
        </p:nvSpPr>
        <p:spPr>
          <a:xfrm>
            <a:off x="2240467" y="187067"/>
            <a:ext cx="77110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SM Correlation</a:t>
            </a:r>
            <a:endParaRPr lang="en-CA" sz="5000" dirty="0">
              <a:solidFill>
                <a:srgbClr val="FF0000"/>
              </a:solidFill>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B9C284A8-2522-AFBE-7D96-424783FAEE85}"/>
              </a:ext>
            </a:extLst>
          </p:cNvPr>
          <p:cNvSpPr txBox="1">
            <a:spLocks/>
          </p:cNvSpPr>
          <p:nvPr/>
        </p:nvSpPr>
        <p:spPr>
          <a:xfrm>
            <a:off x="743159" y="1114850"/>
            <a:ext cx="10705680" cy="72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dirty="0">
                <a:latin typeface="Times New Roman" panose="02020603050405020304" pitchFamily="18" charset="0"/>
                <a:cs typeface="Times New Roman" panose="02020603050405020304" pitchFamily="18" charset="0"/>
              </a:rPr>
              <a:t>High recoveries and low mortality make both observation groups have more similar SM correlations with each other </a:t>
            </a:r>
            <a:r>
              <a:rPr lang="en-US" sz="2000" b="1" dirty="0">
                <a:solidFill>
                  <a:srgbClr val="D9090A"/>
                </a:solidFill>
                <a:latin typeface="Times New Roman" panose="02020603050405020304" pitchFamily="18" charset="0"/>
                <a:cs typeface="Times New Roman" panose="02020603050405020304" pitchFamily="18" charset="0"/>
              </a:rPr>
              <a:t>(Stochasticity of the frailty index ???).</a:t>
            </a:r>
          </a:p>
        </p:txBody>
      </p:sp>
      <p:sp>
        <p:nvSpPr>
          <p:cNvPr id="5" name="Title 1">
            <a:extLst>
              <a:ext uri="{FF2B5EF4-FFF2-40B4-BE49-F238E27FC236}">
                <a16:creationId xmlns:a16="http://schemas.microsoft.com/office/drawing/2014/main" id="{AF9063F4-486F-8760-8AAC-C68A6150F1A6}"/>
              </a:ext>
            </a:extLst>
          </p:cNvPr>
          <p:cNvSpPr txBox="1">
            <a:spLocks/>
          </p:cNvSpPr>
          <p:nvPr/>
        </p:nvSpPr>
        <p:spPr>
          <a:xfrm>
            <a:off x="743159" y="2034416"/>
            <a:ext cx="10705680" cy="11814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nSpc>
                <a:spcPct val="100000"/>
              </a:lnSpc>
              <a:buFont typeface="+mj-lt"/>
              <a:buAutoNum type="arabicPeriod"/>
            </a:pPr>
            <a:r>
              <a:rPr lang="en-US" sz="2000" dirty="0">
                <a:latin typeface="Times New Roman" panose="02020603050405020304" pitchFamily="18" charset="0"/>
                <a:cs typeface="Times New Roman" panose="02020603050405020304" pitchFamily="18" charset="0"/>
              </a:rPr>
              <a:t>If there is greater stochasticity of the frailty index, then there are greater differences between age groups. High mortality increases stochasticity at younger ages, i.e., as mortality increases, people at younger ages are affected. </a:t>
            </a:r>
            <a:endParaRPr lang="en-US" sz="2000" b="1" dirty="0">
              <a:solidFill>
                <a:srgbClr val="D9090A"/>
              </a:solidFill>
              <a:latin typeface="Times New Roman" panose="02020603050405020304" pitchFamily="18" charset="0"/>
              <a:cs typeface="Times New Roman" panose="02020603050405020304" pitchFamily="18" charset="0"/>
            </a:endParaRPr>
          </a:p>
        </p:txBody>
      </p:sp>
      <p:pic>
        <p:nvPicPr>
          <p:cNvPr id="10" name="Picture 9" descr="A graph showing the number of age parameters&#10;&#10;Description automatically generated with medium confidence">
            <a:extLst>
              <a:ext uri="{FF2B5EF4-FFF2-40B4-BE49-F238E27FC236}">
                <a16:creationId xmlns:a16="http://schemas.microsoft.com/office/drawing/2014/main" id="{66230E2A-1D76-7886-998C-A764167A30B7}"/>
              </a:ext>
            </a:extLst>
          </p:cNvPr>
          <p:cNvPicPr>
            <a:picLocks noChangeAspect="1"/>
          </p:cNvPicPr>
          <p:nvPr/>
        </p:nvPicPr>
        <p:blipFill rotWithShape="1">
          <a:blip r:embed="rId2"/>
          <a:srcRect r="6850"/>
          <a:stretch/>
        </p:blipFill>
        <p:spPr>
          <a:xfrm>
            <a:off x="433952" y="3215898"/>
            <a:ext cx="5110567" cy="3429000"/>
          </a:xfrm>
          <a:prstGeom prst="rect">
            <a:avLst/>
          </a:prstGeom>
        </p:spPr>
      </p:pic>
      <p:pic>
        <p:nvPicPr>
          <p:cNvPr id="15" name="Picture 14" descr="A graph of a number of individuals&#10;&#10;Description automatically generated with medium confidence">
            <a:extLst>
              <a:ext uri="{FF2B5EF4-FFF2-40B4-BE49-F238E27FC236}">
                <a16:creationId xmlns:a16="http://schemas.microsoft.com/office/drawing/2014/main" id="{592DB1CC-4248-58F2-5DB5-9D36F30A7CE1}"/>
              </a:ext>
            </a:extLst>
          </p:cNvPr>
          <p:cNvPicPr>
            <a:picLocks noChangeAspect="1"/>
          </p:cNvPicPr>
          <p:nvPr/>
        </p:nvPicPr>
        <p:blipFill rotWithShape="1">
          <a:blip r:embed="rId3"/>
          <a:srcRect r="6378" b="1356"/>
          <a:stretch/>
        </p:blipFill>
        <p:spPr>
          <a:xfrm>
            <a:off x="6096000" y="3215898"/>
            <a:ext cx="5207079" cy="3429000"/>
          </a:xfrm>
          <a:prstGeom prst="rect">
            <a:avLst/>
          </a:prstGeom>
        </p:spPr>
      </p:pic>
    </p:spTree>
    <p:extLst>
      <p:ext uri="{BB962C8B-B14F-4D97-AF65-F5344CB8AC3E}">
        <p14:creationId xmlns:p14="http://schemas.microsoft.com/office/powerpoint/2010/main" val="32900533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4193B46-0025-BA1A-8598-34B21992237C}"/>
              </a:ext>
            </a:extLst>
          </p:cNvPr>
          <p:cNvSpPr txBox="1">
            <a:spLocks/>
          </p:cNvSpPr>
          <p:nvPr/>
        </p:nvSpPr>
        <p:spPr>
          <a:xfrm>
            <a:off x="2240467" y="187067"/>
            <a:ext cx="77110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SM Correlation</a:t>
            </a:r>
            <a:endParaRPr lang="en-CA" sz="5000" dirty="0">
              <a:solidFill>
                <a:srgbClr val="FF0000"/>
              </a:solidFill>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B9C284A8-2522-AFBE-7D96-424783FAEE85}"/>
              </a:ext>
            </a:extLst>
          </p:cNvPr>
          <p:cNvSpPr txBox="1">
            <a:spLocks/>
          </p:cNvSpPr>
          <p:nvPr/>
        </p:nvSpPr>
        <p:spPr>
          <a:xfrm>
            <a:off x="743159" y="1114850"/>
            <a:ext cx="10705680" cy="72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dirty="0">
                <a:latin typeface="Times New Roman" panose="02020603050405020304" pitchFamily="18" charset="0"/>
                <a:cs typeface="Times New Roman" panose="02020603050405020304" pitchFamily="18" charset="0"/>
              </a:rPr>
              <a:t>High recoveries and low mortality make both observation groups have more similar SM correlations with each other </a:t>
            </a:r>
            <a:r>
              <a:rPr lang="en-US" sz="2000" b="1" dirty="0">
                <a:solidFill>
                  <a:srgbClr val="D9090A"/>
                </a:solidFill>
                <a:latin typeface="Times New Roman" panose="02020603050405020304" pitchFamily="18" charset="0"/>
                <a:cs typeface="Times New Roman" panose="02020603050405020304" pitchFamily="18" charset="0"/>
              </a:rPr>
              <a:t>(Stochasticity of the frailty index ???).</a:t>
            </a:r>
          </a:p>
        </p:txBody>
      </p:sp>
      <p:sp>
        <p:nvSpPr>
          <p:cNvPr id="5" name="Title 1">
            <a:extLst>
              <a:ext uri="{FF2B5EF4-FFF2-40B4-BE49-F238E27FC236}">
                <a16:creationId xmlns:a16="http://schemas.microsoft.com/office/drawing/2014/main" id="{AF9063F4-486F-8760-8AAC-C68A6150F1A6}"/>
              </a:ext>
            </a:extLst>
          </p:cNvPr>
          <p:cNvSpPr txBox="1">
            <a:spLocks/>
          </p:cNvSpPr>
          <p:nvPr/>
        </p:nvSpPr>
        <p:spPr>
          <a:xfrm>
            <a:off x="743159" y="2034416"/>
            <a:ext cx="10705680" cy="11814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nSpc>
                <a:spcPct val="100000"/>
              </a:lnSpc>
              <a:buFont typeface="+mj-lt"/>
              <a:buAutoNum type="arabicPeriod"/>
            </a:pPr>
            <a:r>
              <a:rPr lang="en-US" sz="2000" dirty="0">
                <a:latin typeface="Times New Roman" panose="02020603050405020304" pitchFamily="18" charset="0"/>
                <a:cs typeface="Times New Roman" panose="02020603050405020304" pitchFamily="18" charset="0"/>
              </a:rPr>
              <a:t>If there is greater stochasticity of the frailty index, then there are greater differences between age groups. High mortality increases stochasticity at younger ages, i.e., as mortality increases, people at younger ages are affected. </a:t>
            </a:r>
            <a:endParaRPr lang="en-US" sz="2000" b="1" dirty="0">
              <a:solidFill>
                <a:srgbClr val="D9090A"/>
              </a:solidFill>
              <a:latin typeface="Times New Roman" panose="02020603050405020304" pitchFamily="18" charset="0"/>
              <a:cs typeface="Times New Roman" panose="02020603050405020304" pitchFamily="18" charset="0"/>
            </a:endParaRPr>
          </a:p>
        </p:txBody>
      </p:sp>
      <p:pic>
        <p:nvPicPr>
          <p:cNvPr id="10" name="Picture 9" descr="A graph showing the number of age parameters&#10;&#10;Description automatically generated with medium confidence">
            <a:extLst>
              <a:ext uri="{FF2B5EF4-FFF2-40B4-BE49-F238E27FC236}">
                <a16:creationId xmlns:a16="http://schemas.microsoft.com/office/drawing/2014/main" id="{66230E2A-1D76-7886-998C-A764167A30B7}"/>
              </a:ext>
            </a:extLst>
          </p:cNvPr>
          <p:cNvPicPr>
            <a:picLocks noChangeAspect="1"/>
          </p:cNvPicPr>
          <p:nvPr/>
        </p:nvPicPr>
        <p:blipFill rotWithShape="1">
          <a:blip r:embed="rId2"/>
          <a:srcRect r="6850"/>
          <a:stretch/>
        </p:blipFill>
        <p:spPr>
          <a:xfrm>
            <a:off x="433952" y="3215898"/>
            <a:ext cx="5110567" cy="3429000"/>
          </a:xfrm>
          <a:prstGeom prst="rect">
            <a:avLst/>
          </a:prstGeom>
        </p:spPr>
      </p:pic>
      <p:pic>
        <p:nvPicPr>
          <p:cNvPr id="15" name="Picture 14" descr="A graph of a number of individuals&#10;&#10;Description automatically generated with medium confidence">
            <a:extLst>
              <a:ext uri="{FF2B5EF4-FFF2-40B4-BE49-F238E27FC236}">
                <a16:creationId xmlns:a16="http://schemas.microsoft.com/office/drawing/2014/main" id="{592DB1CC-4248-58F2-5DB5-9D36F30A7CE1}"/>
              </a:ext>
            </a:extLst>
          </p:cNvPr>
          <p:cNvPicPr>
            <a:picLocks noChangeAspect="1"/>
          </p:cNvPicPr>
          <p:nvPr/>
        </p:nvPicPr>
        <p:blipFill rotWithShape="1">
          <a:blip r:embed="rId3"/>
          <a:srcRect r="6378" b="1356"/>
          <a:stretch/>
        </p:blipFill>
        <p:spPr>
          <a:xfrm>
            <a:off x="6096000" y="3215898"/>
            <a:ext cx="5207079" cy="3429000"/>
          </a:xfrm>
          <a:prstGeom prst="rect">
            <a:avLst/>
          </a:prstGeom>
        </p:spPr>
      </p:pic>
    </p:spTree>
    <p:extLst>
      <p:ext uri="{BB962C8B-B14F-4D97-AF65-F5344CB8AC3E}">
        <p14:creationId xmlns:p14="http://schemas.microsoft.com/office/powerpoint/2010/main" val="31035647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8408D66-98F5-AB20-0DF6-E3C2C3981EC5}"/>
              </a:ext>
            </a:extLst>
          </p:cNvPr>
          <p:cNvPicPr>
            <a:picLocks noGrp="1" noChangeAspect="1"/>
          </p:cNvPicPr>
          <p:nvPr>
            <p:ph idx="1"/>
          </p:nvPr>
        </p:nvPicPr>
        <p:blipFill rotWithShape="1">
          <a:blip r:embed="rId2"/>
          <a:srcRect l="50057"/>
          <a:stretch/>
        </p:blipFill>
        <p:spPr>
          <a:xfrm>
            <a:off x="6481736" y="1802296"/>
            <a:ext cx="5506530" cy="4680000"/>
          </a:xfrm>
          <a:prstGeom prst="rect">
            <a:avLst/>
          </a:prstGeom>
        </p:spPr>
      </p:pic>
      <p:pic>
        <p:nvPicPr>
          <p:cNvPr id="5" name="Content Placeholder 3">
            <a:extLst>
              <a:ext uri="{FF2B5EF4-FFF2-40B4-BE49-F238E27FC236}">
                <a16:creationId xmlns:a16="http://schemas.microsoft.com/office/drawing/2014/main" id="{98AAB35E-4E61-BA3E-537B-11D438F8E08B}"/>
              </a:ext>
            </a:extLst>
          </p:cNvPr>
          <p:cNvPicPr>
            <a:picLocks noChangeAspect="1"/>
          </p:cNvPicPr>
          <p:nvPr/>
        </p:nvPicPr>
        <p:blipFill rotWithShape="1">
          <a:blip r:embed="rId2"/>
          <a:srcRect r="50057"/>
          <a:stretch/>
        </p:blipFill>
        <p:spPr>
          <a:xfrm>
            <a:off x="105508" y="1802296"/>
            <a:ext cx="5506530" cy="4680000"/>
          </a:xfrm>
          <a:prstGeom prst="rect">
            <a:avLst/>
          </a:prstGeom>
        </p:spPr>
      </p:pic>
      <p:sp>
        <p:nvSpPr>
          <p:cNvPr id="6" name="Title 1">
            <a:extLst>
              <a:ext uri="{FF2B5EF4-FFF2-40B4-BE49-F238E27FC236}">
                <a16:creationId xmlns:a16="http://schemas.microsoft.com/office/drawing/2014/main" id="{9144F343-8560-DCC9-6AE6-7FE8CFF18F81}"/>
              </a:ext>
            </a:extLst>
          </p:cNvPr>
          <p:cNvSpPr txBox="1">
            <a:spLocks/>
          </p:cNvSpPr>
          <p:nvPr/>
        </p:nvSpPr>
        <p:spPr>
          <a:xfrm>
            <a:off x="2240467" y="187067"/>
            <a:ext cx="77110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Frailty Index Saturation</a:t>
            </a:r>
            <a:endParaRPr lang="en-CA" sz="5000" dirty="0">
              <a:solidFill>
                <a:srgbClr val="FF0000"/>
              </a:solidFill>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CB714CA3-9C00-F4CA-E55B-30AD1D8799C0}"/>
              </a:ext>
            </a:extLst>
          </p:cNvPr>
          <p:cNvSpPr txBox="1">
            <a:spLocks/>
          </p:cNvSpPr>
          <p:nvPr/>
        </p:nvSpPr>
        <p:spPr>
          <a:xfrm>
            <a:off x="743159" y="911257"/>
            <a:ext cx="10705680" cy="72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dirty="0">
                <a:latin typeface="Times New Roman" panose="02020603050405020304" pitchFamily="18" charset="0"/>
                <a:cs typeface="Times New Roman" panose="02020603050405020304" pitchFamily="18" charset="0"/>
              </a:rPr>
              <a:t>Shapes of the Frailty Max and Age Max with different values of recovery rate and mortality rate</a:t>
            </a:r>
            <a:endParaRPr lang="en-US" sz="2000" b="1" dirty="0">
              <a:solidFill>
                <a:srgbClr val="C50A0A"/>
              </a:solidFill>
              <a:latin typeface="Times New Roman" panose="02020603050405020304" pitchFamily="18" charset="0"/>
              <a:cs typeface="Times New Roman" panose="02020603050405020304" pitchFamily="18" charset="0"/>
            </a:endParaRPr>
          </a:p>
        </p:txBody>
      </p:sp>
      <p:pic>
        <p:nvPicPr>
          <p:cNvPr id="10" name="Content Placeholder 3">
            <a:extLst>
              <a:ext uri="{FF2B5EF4-FFF2-40B4-BE49-F238E27FC236}">
                <a16:creationId xmlns:a16="http://schemas.microsoft.com/office/drawing/2014/main" id="{2110CE58-9EB1-4758-0849-64B6849668E9}"/>
              </a:ext>
            </a:extLst>
          </p:cNvPr>
          <p:cNvPicPr>
            <a:picLocks noChangeAspect="1"/>
          </p:cNvPicPr>
          <p:nvPr/>
        </p:nvPicPr>
        <p:blipFill rotWithShape="1">
          <a:blip r:embed="rId2"/>
          <a:srcRect l="48089" t="20059" r="50057" b="53004"/>
          <a:stretch/>
        </p:blipFill>
        <p:spPr>
          <a:xfrm rot="5400000">
            <a:off x="3592199" y="5455202"/>
            <a:ext cx="297610" cy="1835410"/>
          </a:xfrm>
          <a:prstGeom prst="rect">
            <a:avLst/>
          </a:prstGeom>
        </p:spPr>
      </p:pic>
      <p:pic>
        <p:nvPicPr>
          <p:cNvPr id="11" name="Content Placeholder 3">
            <a:extLst>
              <a:ext uri="{FF2B5EF4-FFF2-40B4-BE49-F238E27FC236}">
                <a16:creationId xmlns:a16="http://schemas.microsoft.com/office/drawing/2014/main" id="{ECB79067-C42D-DC73-02AE-9D9B7E4A858F}"/>
              </a:ext>
            </a:extLst>
          </p:cNvPr>
          <p:cNvPicPr>
            <a:picLocks noChangeAspect="1"/>
          </p:cNvPicPr>
          <p:nvPr/>
        </p:nvPicPr>
        <p:blipFill rotWithShape="1">
          <a:blip r:embed="rId2"/>
          <a:srcRect l="48089" t="20059" r="50057" b="53004"/>
          <a:stretch/>
        </p:blipFill>
        <p:spPr>
          <a:xfrm rot="5400000">
            <a:off x="9956556" y="5455202"/>
            <a:ext cx="297610" cy="1835410"/>
          </a:xfrm>
          <a:prstGeom prst="rect">
            <a:avLst/>
          </a:prstGeom>
        </p:spPr>
      </p:pic>
      <p:pic>
        <p:nvPicPr>
          <p:cNvPr id="13" name="Picture 12">
            <a:extLst>
              <a:ext uri="{FF2B5EF4-FFF2-40B4-BE49-F238E27FC236}">
                <a16:creationId xmlns:a16="http://schemas.microsoft.com/office/drawing/2014/main" id="{024C9612-9F4C-DB38-CDE3-93A38BC34D78}"/>
              </a:ext>
            </a:extLst>
          </p:cNvPr>
          <p:cNvPicPr>
            <a:picLocks noChangeAspect="1"/>
          </p:cNvPicPr>
          <p:nvPr/>
        </p:nvPicPr>
        <p:blipFill rotWithShape="1">
          <a:blip r:embed="rId3"/>
          <a:srcRect l="62937" r="11757" b="93946"/>
          <a:stretch/>
        </p:blipFill>
        <p:spPr>
          <a:xfrm>
            <a:off x="7687520" y="1688117"/>
            <a:ext cx="3335546" cy="341965"/>
          </a:xfrm>
          <a:prstGeom prst="rect">
            <a:avLst/>
          </a:prstGeom>
        </p:spPr>
      </p:pic>
    </p:spTree>
    <p:extLst>
      <p:ext uri="{BB962C8B-B14F-4D97-AF65-F5344CB8AC3E}">
        <p14:creationId xmlns:p14="http://schemas.microsoft.com/office/powerpoint/2010/main" val="10607242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98AAB35E-4E61-BA3E-537B-11D438F8E08B}"/>
              </a:ext>
            </a:extLst>
          </p:cNvPr>
          <p:cNvPicPr>
            <a:picLocks noChangeAspect="1"/>
          </p:cNvPicPr>
          <p:nvPr/>
        </p:nvPicPr>
        <p:blipFill rotWithShape="1">
          <a:blip r:embed="rId2"/>
          <a:srcRect r="50057"/>
          <a:stretch/>
        </p:blipFill>
        <p:spPr>
          <a:xfrm>
            <a:off x="105508" y="1802296"/>
            <a:ext cx="5506530" cy="4680000"/>
          </a:xfrm>
          <a:prstGeom prst="rect">
            <a:avLst/>
          </a:prstGeom>
        </p:spPr>
      </p:pic>
      <p:sp>
        <p:nvSpPr>
          <p:cNvPr id="6" name="Title 1">
            <a:extLst>
              <a:ext uri="{FF2B5EF4-FFF2-40B4-BE49-F238E27FC236}">
                <a16:creationId xmlns:a16="http://schemas.microsoft.com/office/drawing/2014/main" id="{9144F343-8560-DCC9-6AE6-7FE8CFF18F81}"/>
              </a:ext>
            </a:extLst>
          </p:cNvPr>
          <p:cNvSpPr txBox="1">
            <a:spLocks/>
          </p:cNvSpPr>
          <p:nvPr/>
        </p:nvSpPr>
        <p:spPr>
          <a:xfrm>
            <a:off x="2240467" y="187067"/>
            <a:ext cx="77110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Frailty Index Saturation</a:t>
            </a:r>
            <a:endParaRPr lang="en-CA" sz="5000" dirty="0">
              <a:solidFill>
                <a:srgbClr val="FF0000"/>
              </a:solidFill>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CB714CA3-9C00-F4CA-E55B-30AD1D8799C0}"/>
              </a:ext>
            </a:extLst>
          </p:cNvPr>
          <p:cNvSpPr txBox="1">
            <a:spLocks/>
          </p:cNvSpPr>
          <p:nvPr/>
        </p:nvSpPr>
        <p:spPr>
          <a:xfrm>
            <a:off x="6014006" y="1440201"/>
            <a:ext cx="5677093" cy="72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en-US" sz="2000" dirty="0">
                <a:latin typeface="Times New Roman" panose="02020603050405020304" pitchFamily="18" charset="0"/>
                <a:cs typeface="Times New Roman" panose="02020603050405020304" pitchFamily="18" charset="0"/>
              </a:rPr>
              <a:t>Populations with higher mortality rates require a lower frailty index to die for a fixed recovery rate.</a:t>
            </a:r>
            <a:endParaRPr lang="en-US" sz="2000" b="1" dirty="0">
              <a:solidFill>
                <a:srgbClr val="C50A0A"/>
              </a:solidFill>
              <a:latin typeface="Times New Roman" panose="02020603050405020304" pitchFamily="18" charset="0"/>
              <a:cs typeface="Times New Roman" panose="02020603050405020304" pitchFamily="18" charset="0"/>
            </a:endParaRPr>
          </a:p>
        </p:txBody>
      </p:sp>
      <p:pic>
        <p:nvPicPr>
          <p:cNvPr id="10" name="Content Placeholder 3">
            <a:extLst>
              <a:ext uri="{FF2B5EF4-FFF2-40B4-BE49-F238E27FC236}">
                <a16:creationId xmlns:a16="http://schemas.microsoft.com/office/drawing/2014/main" id="{2110CE58-9EB1-4758-0849-64B6849668E9}"/>
              </a:ext>
            </a:extLst>
          </p:cNvPr>
          <p:cNvPicPr>
            <a:picLocks noChangeAspect="1"/>
          </p:cNvPicPr>
          <p:nvPr/>
        </p:nvPicPr>
        <p:blipFill rotWithShape="1">
          <a:blip r:embed="rId2"/>
          <a:srcRect l="48089" t="20059" r="50057" b="53004"/>
          <a:stretch/>
        </p:blipFill>
        <p:spPr>
          <a:xfrm rot="5400000">
            <a:off x="3592199" y="5455202"/>
            <a:ext cx="297610" cy="1835410"/>
          </a:xfrm>
          <a:prstGeom prst="rect">
            <a:avLst/>
          </a:prstGeom>
        </p:spPr>
      </p:pic>
      <p:sp>
        <p:nvSpPr>
          <p:cNvPr id="16" name="Title 1">
            <a:extLst>
              <a:ext uri="{FF2B5EF4-FFF2-40B4-BE49-F238E27FC236}">
                <a16:creationId xmlns:a16="http://schemas.microsoft.com/office/drawing/2014/main" id="{3EC53E2C-AF40-2B26-A115-31C300600392}"/>
              </a:ext>
            </a:extLst>
          </p:cNvPr>
          <p:cNvSpPr txBox="1">
            <a:spLocks/>
          </p:cNvSpPr>
          <p:nvPr/>
        </p:nvSpPr>
        <p:spPr>
          <a:xfrm>
            <a:off x="6266560" y="2843080"/>
            <a:ext cx="5506531" cy="8832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en-US" sz="2000" dirty="0">
                <a:latin typeface="Times New Roman" panose="02020603050405020304" pitchFamily="18" charset="0"/>
                <a:cs typeface="Times New Roman" panose="02020603050405020304" pitchFamily="18" charset="0"/>
              </a:rPr>
              <a:t>In a population with a fixed mortality rate, having higher recovery rates does not imply having a higher frailty index at the time of death.</a:t>
            </a:r>
          </a:p>
          <a:p>
            <a:pPr algn="r">
              <a:lnSpc>
                <a:spcPct val="100000"/>
              </a:lnSpc>
            </a:pPr>
            <a:endParaRPr lang="en-US" sz="2000" dirty="0">
              <a:latin typeface="Times New Roman" panose="02020603050405020304" pitchFamily="18" charset="0"/>
              <a:cs typeface="Times New Roman" panose="02020603050405020304" pitchFamily="18" charset="0"/>
            </a:endParaRPr>
          </a:p>
        </p:txBody>
      </p:sp>
      <p:cxnSp>
        <p:nvCxnSpPr>
          <p:cNvPr id="18" name="Straight Arrow Connector 17">
            <a:extLst>
              <a:ext uri="{FF2B5EF4-FFF2-40B4-BE49-F238E27FC236}">
                <a16:creationId xmlns:a16="http://schemas.microsoft.com/office/drawing/2014/main" id="{C3808940-F5BF-B1BC-C362-A14BAAD38FBC}"/>
              </a:ext>
            </a:extLst>
          </p:cNvPr>
          <p:cNvCxnSpPr>
            <a:cxnSpLocks/>
            <a:stCxn id="16" idx="2"/>
            <a:endCxn id="19" idx="0"/>
          </p:cNvCxnSpPr>
          <p:nvPr/>
        </p:nvCxnSpPr>
        <p:spPr>
          <a:xfrm flipH="1">
            <a:off x="9019825" y="3726334"/>
            <a:ext cx="1" cy="1297183"/>
          </a:xfrm>
          <a:prstGeom prst="straightConnector1">
            <a:avLst/>
          </a:prstGeom>
          <a:ln w="38100">
            <a:solidFill>
              <a:srgbClr val="C50A0A"/>
            </a:solidFill>
            <a:tailEnd type="triangle"/>
          </a:ln>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0B7415A9-A06A-D7C1-B3D5-D4AC5FD27521}"/>
              </a:ext>
            </a:extLst>
          </p:cNvPr>
          <p:cNvSpPr txBox="1">
            <a:spLocks/>
          </p:cNvSpPr>
          <p:nvPr/>
        </p:nvSpPr>
        <p:spPr>
          <a:xfrm>
            <a:off x="6266559" y="5023517"/>
            <a:ext cx="5506531" cy="120058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en-US" sz="2000" dirty="0">
                <a:latin typeface="Times New Roman" panose="02020603050405020304" pitchFamily="18" charset="0"/>
                <a:cs typeface="Times New Roman" panose="02020603050405020304" pitchFamily="18" charset="0"/>
              </a:rPr>
              <a:t>People die with less damage to their bodies throughout their lives because they have a greater capacity for recovery.</a:t>
            </a:r>
          </a:p>
        </p:txBody>
      </p:sp>
      <p:sp>
        <p:nvSpPr>
          <p:cNvPr id="27" name="Title 1">
            <a:extLst>
              <a:ext uri="{FF2B5EF4-FFF2-40B4-BE49-F238E27FC236}">
                <a16:creationId xmlns:a16="http://schemas.microsoft.com/office/drawing/2014/main" id="{830FE476-33BA-A314-D3FB-25B3743C1F03}"/>
              </a:ext>
            </a:extLst>
          </p:cNvPr>
          <p:cNvSpPr txBox="1">
            <a:spLocks/>
          </p:cNvSpPr>
          <p:nvPr/>
        </p:nvSpPr>
        <p:spPr>
          <a:xfrm>
            <a:off x="9128573" y="3971026"/>
            <a:ext cx="1387028" cy="80779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2000" dirty="0">
                <a:solidFill>
                  <a:srgbClr val="AC0B0A"/>
                </a:solidFill>
                <a:latin typeface="Times New Roman" panose="02020603050405020304" pitchFamily="18" charset="0"/>
                <a:cs typeface="Times New Roman" panose="02020603050405020304" pitchFamily="18" charset="0"/>
              </a:rPr>
              <a:t>Higher resilience</a:t>
            </a:r>
          </a:p>
        </p:txBody>
      </p:sp>
    </p:spTree>
    <p:extLst>
      <p:ext uri="{BB962C8B-B14F-4D97-AF65-F5344CB8AC3E}">
        <p14:creationId xmlns:p14="http://schemas.microsoft.com/office/powerpoint/2010/main" val="40459253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144F343-8560-DCC9-6AE6-7FE8CFF18F81}"/>
              </a:ext>
            </a:extLst>
          </p:cNvPr>
          <p:cNvSpPr txBox="1">
            <a:spLocks/>
          </p:cNvSpPr>
          <p:nvPr/>
        </p:nvSpPr>
        <p:spPr>
          <a:xfrm>
            <a:off x="2240467" y="187067"/>
            <a:ext cx="77110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Frailty Index Saturation</a:t>
            </a:r>
            <a:endParaRPr lang="en-CA" sz="5000" dirty="0">
              <a:solidFill>
                <a:srgbClr val="FF0000"/>
              </a:solidFill>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CB714CA3-9C00-F4CA-E55B-30AD1D8799C0}"/>
              </a:ext>
            </a:extLst>
          </p:cNvPr>
          <p:cNvSpPr txBox="1">
            <a:spLocks/>
          </p:cNvSpPr>
          <p:nvPr/>
        </p:nvSpPr>
        <p:spPr>
          <a:xfrm>
            <a:off x="6014005" y="1820991"/>
            <a:ext cx="5677093" cy="108554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en-US" sz="2000" dirty="0">
                <a:latin typeface="Times New Roman" panose="02020603050405020304" pitchFamily="18" charset="0"/>
                <a:cs typeface="Times New Roman" panose="02020603050405020304" pitchFamily="18" charset="0"/>
              </a:rPr>
              <a:t>The recovery rate contributes to people living for a longer time, whereas high mortality rates have the opposite effect.</a:t>
            </a:r>
            <a:endParaRPr lang="en-US" sz="2000" b="1" dirty="0">
              <a:solidFill>
                <a:srgbClr val="C50A0A"/>
              </a:solidFill>
              <a:latin typeface="Times New Roman" panose="02020603050405020304" pitchFamily="18" charset="0"/>
              <a:cs typeface="Times New Roman" panose="02020603050405020304" pitchFamily="18" charset="0"/>
            </a:endParaRPr>
          </a:p>
        </p:txBody>
      </p:sp>
      <p:pic>
        <p:nvPicPr>
          <p:cNvPr id="2" name="Content Placeholder 3">
            <a:extLst>
              <a:ext uri="{FF2B5EF4-FFF2-40B4-BE49-F238E27FC236}">
                <a16:creationId xmlns:a16="http://schemas.microsoft.com/office/drawing/2014/main" id="{9ECCD5DA-FF75-5C39-8D53-A65C7E642D0F}"/>
              </a:ext>
            </a:extLst>
          </p:cNvPr>
          <p:cNvPicPr>
            <a:picLocks noGrp="1" noChangeAspect="1"/>
          </p:cNvPicPr>
          <p:nvPr>
            <p:ph idx="1"/>
          </p:nvPr>
        </p:nvPicPr>
        <p:blipFill rotWithShape="1">
          <a:blip r:embed="rId2"/>
          <a:srcRect l="50057"/>
          <a:stretch/>
        </p:blipFill>
        <p:spPr>
          <a:xfrm>
            <a:off x="398729" y="1582056"/>
            <a:ext cx="5506530" cy="4680000"/>
          </a:xfrm>
          <a:prstGeom prst="rect">
            <a:avLst/>
          </a:prstGeom>
        </p:spPr>
      </p:pic>
      <p:pic>
        <p:nvPicPr>
          <p:cNvPr id="3" name="Content Placeholder 3">
            <a:extLst>
              <a:ext uri="{FF2B5EF4-FFF2-40B4-BE49-F238E27FC236}">
                <a16:creationId xmlns:a16="http://schemas.microsoft.com/office/drawing/2014/main" id="{083AF4AF-11AE-76EF-315D-367A646F9849}"/>
              </a:ext>
            </a:extLst>
          </p:cNvPr>
          <p:cNvPicPr>
            <a:picLocks noChangeAspect="1"/>
          </p:cNvPicPr>
          <p:nvPr/>
        </p:nvPicPr>
        <p:blipFill rotWithShape="1">
          <a:blip r:embed="rId2"/>
          <a:srcRect l="48089" t="20059" r="50057" b="53004"/>
          <a:stretch/>
        </p:blipFill>
        <p:spPr>
          <a:xfrm rot="5400000">
            <a:off x="3873549" y="5234962"/>
            <a:ext cx="297610" cy="1835410"/>
          </a:xfrm>
          <a:prstGeom prst="rect">
            <a:avLst/>
          </a:prstGeom>
        </p:spPr>
      </p:pic>
      <p:pic>
        <p:nvPicPr>
          <p:cNvPr id="4" name="Picture 3">
            <a:extLst>
              <a:ext uri="{FF2B5EF4-FFF2-40B4-BE49-F238E27FC236}">
                <a16:creationId xmlns:a16="http://schemas.microsoft.com/office/drawing/2014/main" id="{94802536-B9E2-1DF8-FD5C-E9BE31823359}"/>
              </a:ext>
            </a:extLst>
          </p:cNvPr>
          <p:cNvPicPr>
            <a:picLocks noChangeAspect="1"/>
          </p:cNvPicPr>
          <p:nvPr/>
        </p:nvPicPr>
        <p:blipFill rotWithShape="1">
          <a:blip r:embed="rId3"/>
          <a:srcRect l="62937" r="11757" b="93946"/>
          <a:stretch/>
        </p:blipFill>
        <p:spPr>
          <a:xfrm>
            <a:off x="1604513" y="1467877"/>
            <a:ext cx="3335546" cy="341965"/>
          </a:xfrm>
          <a:prstGeom prst="rect">
            <a:avLst/>
          </a:prstGeom>
        </p:spPr>
      </p:pic>
      <p:sp>
        <p:nvSpPr>
          <p:cNvPr id="11" name="Title 1">
            <a:extLst>
              <a:ext uri="{FF2B5EF4-FFF2-40B4-BE49-F238E27FC236}">
                <a16:creationId xmlns:a16="http://schemas.microsoft.com/office/drawing/2014/main" id="{E454E977-E6A7-4D18-5544-4E733EEC4E12}"/>
              </a:ext>
            </a:extLst>
          </p:cNvPr>
          <p:cNvSpPr txBox="1">
            <a:spLocks/>
          </p:cNvSpPr>
          <p:nvPr/>
        </p:nvSpPr>
        <p:spPr>
          <a:xfrm>
            <a:off x="6184568" y="3524553"/>
            <a:ext cx="5506530" cy="108554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en-US" sz="2000" dirty="0">
                <a:latin typeface="Times New Roman" panose="02020603050405020304" pitchFamily="18" charset="0"/>
                <a:cs typeface="Times New Roman" panose="02020603050405020304" pitchFamily="18" charset="0"/>
              </a:rPr>
              <a:t>People who die at an early age do so with high frailty indices, whereas those who die with lower frailty indices do so at an older age.</a:t>
            </a:r>
            <a:endParaRPr lang="en-US" sz="2000" b="1" dirty="0">
              <a:solidFill>
                <a:srgbClr val="C50A0A"/>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76841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144F343-8560-DCC9-6AE6-7FE8CFF18F81}"/>
              </a:ext>
            </a:extLst>
          </p:cNvPr>
          <p:cNvSpPr txBox="1">
            <a:spLocks/>
          </p:cNvSpPr>
          <p:nvPr/>
        </p:nvSpPr>
        <p:spPr>
          <a:xfrm>
            <a:off x="2240467" y="187067"/>
            <a:ext cx="77110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Frailty Index Saturation</a:t>
            </a:r>
            <a:endParaRPr lang="en-CA" sz="5000" dirty="0">
              <a:solidFill>
                <a:srgbClr val="FF0000"/>
              </a:solidFill>
              <a:latin typeface="Times New Roman" panose="02020603050405020304" pitchFamily="18" charset="0"/>
              <a:cs typeface="Times New Roman" panose="02020603050405020304" pitchFamily="18" charset="0"/>
            </a:endParaRPr>
          </a:p>
        </p:txBody>
      </p:sp>
      <p:sp>
        <p:nvSpPr>
          <p:cNvPr id="11" name="Title 1">
            <a:extLst>
              <a:ext uri="{FF2B5EF4-FFF2-40B4-BE49-F238E27FC236}">
                <a16:creationId xmlns:a16="http://schemas.microsoft.com/office/drawing/2014/main" id="{E454E977-E6A7-4D18-5544-4E733EEC4E12}"/>
              </a:ext>
            </a:extLst>
          </p:cNvPr>
          <p:cNvSpPr txBox="1">
            <a:spLocks/>
          </p:cNvSpPr>
          <p:nvPr/>
        </p:nvSpPr>
        <p:spPr>
          <a:xfrm>
            <a:off x="9055359" y="-2578535"/>
            <a:ext cx="5506530" cy="108554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en-US" sz="2000" dirty="0">
                <a:latin typeface="Times New Roman" panose="02020603050405020304" pitchFamily="18" charset="0"/>
                <a:cs typeface="Times New Roman" panose="02020603050405020304" pitchFamily="18" charset="0"/>
              </a:rPr>
              <a:t>People who die at an early age do so with high frailty indices, whereas those who die with lower frailty indices do so at an older age.</a:t>
            </a:r>
            <a:endParaRPr lang="en-US" sz="2000" b="1" dirty="0">
              <a:solidFill>
                <a:srgbClr val="C50A0A"/>
              </a:solidFill>
              <a:latin typeface="Times New Roman" panose="02020603050405020304" pitchFamily="18" charset="0"/>
              <a:cs typeface="Times New Roman" panose="02020603050405020304" pitchFamily="18" charset="0"/>
            </a:endParaRPr>
          </a:p>
        </p:txBody>
      </p:sp>
      <p:pic>
        <p:nvPicPr>
          <p:cNvPr id="13" name="Picture 12" descr="A close-up of a graph&#10;&#10;Description automatically generated">
            <a:extLst>
              <a:ext uri="{FF2B5EF4-FFF2-40B4-BE49-F238E27FC236}">
                <a16:creationId xmlns:a16="http://schemas.microsoft.com/office/drawing/2014/main" id="{D700AE96-1B01-6063-C4C6-4032CB2C8355}"/>
              </a:ext>
            </a:extLst>
          </p:cNvPr>
          <p:cNvPicPr>
            <a:picLocks noChangeAspect="1"/>
          </p:cNvPicPr>
          <p:nvPr/>
        </p:nvPicPr>
        <p:blipFill rotWithShape="1">
          <a:blip r:embed="rId2"/>
          <a:srcRect r="50000"/>
          <a:stretch/>
        </p:blipFill>
        <p:spPr>
          <a:xfrm>
            <a:off x="6481082" y="1759766"/>
            <a:ext cx="5460002" cy="4680000"/>
          </a:xfrm>
          <a:prstGeom prst="rect">
            <a:avLst/>
          </a:prstGeom>
        </p:spPr>
      </p:pic>
      <p:pic>
        <p:nvPicPr>
          <p:cNvPr id="14" name="Content Placeholder 3">
            <a:extLst>
              <a:ext uri="{FF2B5EF4-FFF2-40B4-BE49-F238E27FC236}">
                <a16:creationId xmlns:a16="http://schemas.microsoft.com/office/drawing/2014/main" id="{9B5E2FCA-2D5E-F882-81DB-88A913536A89}"/>
              </a:ext>
            </a:extLst>
          </p:cNvPr>
          <p:cNvPicPr>
            <a:picLocks noChangeAspect="1"/>
          </p:cNvPicPr>
          <p:nvPr/>
        </p:nvPicPr>
        <p:blipFill rotWithShape="1">
          <a:blip r:embed="rId3"/>
          <a:srcRect r="50057"/>
          <a:stretch/>
        </p:blipFill>
        <p:spPr>
          <a:xfrm>
            <a:off x="204390" y="1759766"/>
            <a:ext cx="5506530" cy="4680000"/>
          </a:xfrm>
          <a:prstGeom prst="rect">
            <a:avLst/>
          </a:prstGeom>
        </p:spPr>
      </p:pic>
      <p:pic>
        <p:nvPicPr>
          <p:cNvPr id="15" name="Content Placeholder 3">
            <a:extLst>
              <a:ext uri="{FF2B5EF4-FFF2-40B4-BE49-F238E27FC236}">
                <a16:creationId xmlns:a16="http://schemas.microsoft.com/office/drawing/2014/main" id="{FE2BBC30-F4B6-FDB3-274F-CEFDE51FAEBC}"/>
              </a:ext>
            </a:extLst>
          </p:cNvPr>
          <p:cNvPicPr>
            <a:picLocks noChangeAspect="1"/>
          </p:cNvPicPr>
          <p:nvPr/>
        </p:nvPicPr>
        <p:blipFill rotWithShape="1">
          <a:blip r:embed="rId3"/>
          <a:srcRect l="48089" t="20059" r="50057" b="53004"/>
          <a:stretch/>
        </p:blipFill>
        <p:spPr>
          <a:xfrm rot="5400000">
            <a:off x="3691081" y="5412672"/>
            <a:ext cx="297610" cy="1835410"/>
          </a:xfrm>
          <a:prstGeom prst="rect">
            <a:avLst/>
          </a:prstGeom>
        </p:spPr>
      </p:pic>
      <p:cxnSp>
        <p:nvCxnSpPr>
          <p:cNvPr id="17" name="Straight Connector 16">
            <a:extLst>
              <a:ext uri="{FF2B5EF4-FFF2-40B4-BE49-F238E27FC236}">
                <a16:creationId xmlns:a16="http://schemas.microsoft.com/office/drawing/2014/main" id="{9F42AA4E-2897-2251-17DF-345933F2D3D7}"/>
              </a:ext>
            </a:extLst>
          </p:cNvPr>
          <p:cNvCxnSpPr/>
          <p:nvPr/>
        </p:nvCxnSpPr>
        <p:spPr>
          <a:xfrm flipH="1">
            <a:off x="772836" y="5008392"/>
            <a:ext cx="4185138"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01BFE7EA-5878-EDDF-636D-3BBC8B3E8824}"/>
              </a:ext>
            </a:extLst>
          </p:cNvPr>
          <p:cNvCxnSpPr>
            <a:cxnSpLocks/>
          </p:cNvCxnSpPr>
          <p:nvPr/>
        </p:nvCxnSpPr>
        <p:spPr>
          <a:xfrm flipH="1">
            <a:off x="7075170" y="4833454"/>
            <a:ext cx="4077255"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22" name="Title 1">
            <a:extLst>
              <a:ext uri="{FF2B5EF4-FFF2-40B4-BE49-F238E27FC236}">
                <a16:creationId xmlns:a16="http://schemas.microsoft.com/office/drawing/2014/main" id="{3FD795E9-988F-E8BC-7E1B-9A15C7FC689E}"/>
              </a:ext>
            </a:extLst>
          </p:cNvPr>
          <p:cNvSpPr txBox="1">
            <a:spLocks/>
          </p:cNvSpPr>
          <p:nvPr/>
        </p:nvSpPr>
        <p:spPr>
          <a:xfrm>
            <a:off x="743159" y="911257"/>
            <a:ext cx="10705680" cy="72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dirty="0">
                <a:latin typeface="Times New Roman" panose="02020603050405020304" pitchFamily="18" charset="0"/>
                <a:cs typeface="Times New Roman" panose="02020603050405020304" pitchFamily="18" charset="0"/>
              </a:rPr>
              <a:t>Bigger value of damage rate</a:t>
            </a:r>
            <a:endParaRPr lang="en-US" sz="2000" b="1" dirty="0">
              <a:solidFill>
                <a:srgbClr val="C50A0A"/>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27395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144F343-8560-DCC9-6AE6-7FE8CFF18F81}"/>
              </a:ext>
            </a:extLst>
          </p:cNvPr>
          <p:cNvSpPr txBox="1">
            <a:spLocks/>
          </p:cNvSpPr>
          <p:nvPr/>
        </p:nvSpPr>
        <p:spPr>
          <a:xfrm>
            <a:off x="2240467" y="187067"/>
            <a:ext cx="77110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Frailty Index Saturation</a:t>
            </a:r>
            <a:endParaRPr lang="en-CA" sz="5000" dirty="0">
              <a:solidFill>
                <a:srgbClr val="FF0000"/>
              </a:solidFill>
              <a:latin typeface="Times New Roman" panose="02020603050405020304" pitchFamily="18" charset="0"/>
              <a:cs typeface="Times New Roman" panose="02020603050405020304" pitchFamily="18" charset="0"/>
            </a:endParaRPr>
          </a:p>
        </p:txBody>
      </p:sp>
      <p:sp>
        <p:nvSpPr>
          <p:cNvPr id="11" name="Title 1">
            <a:extLst>
              <a:ext uri="{FF2B5EF4-FFF2-40B4-BE49-F238E27FC236}">
                <a16:creationId xmlns:a16="http://schemas.microsoft.com/office/drawing/2014/main" id="{E454E977-E6A7-4D18-5544-4E733EEC4E12}"/>
              </a:ext>
            </a:extLst>
          </p:cNvPr>
          <p:cNvSpPr txBox="1">
            <a:spLocks/>
          </p:cNvSpPr>
          <p:nvPr/>
        </p:nvSpPr>
        <p:spPr>
          <a:xfrm>
            <a:off x="9055359" y="-2578535"/>
            <a:ext cx="5506530" cy="108554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en-US" sz="2000" dirty="0">
                <a:latin typeface="Times New Roman" panose="02020603050405020304" pitchFamily="18" charset="0"/>
                <a:cs typeface="Times New Roman" panose="02020603050405020304" pitchFamily="18" charset="0"/>
              </a:rPr>
              <a:t>People who die at an early age do so with high frailty indices, whereas those who die with lower frailty indices do so at an older age.</a:t>
            </a:r>
            <a:endParaRPr lang="en-US" sz="2000" b="1" dirty="0">
              <a:solidFill>
                <a:srgbClr val="C50A0A"/>
              </a:solidFill>
              <a:latin typeface="Times New Roman" panose="02020603050405020304" pitchFamily="18" charset="0"/>
              <a:cs typeface="Times New Roman" panose="02020603050405020304" pitchFamily="18" charset="0"/>
            </a:endParaRPr>
          </a:p>
        </p:txBody>
      </p:sp>
      <p:pic>
        <p:nvPicPr>
          <p:cNvPr id="3" name="Picture 2" descr="A close-up of a graph&#10;&#10;Description automatically generated">
            <a:extLst>
              <a:ext uri="{FF2B5EF4-FFF2-40B4-BE49-F238E27FC236}">
                <a16:creationId xmlns:a16="http://schemas.microsoft.com/office/drawing/2014/main" id="{BFEF3795-B9E8-415B-730D-DC7FBF9CA37F}"/>
              </a:ext>
            </a:extLst>
          </p:cNvPr>
          <p:cNvPicPr>
            <a:picLocks noChangeAspect="1"/>
          </p:cNvPicPr>
          <p:nvPr/>
        </p:nvPicPr>
        <p:blipFill rotWithShape="1">
          <a:blip r:embed="rId2"/>
          <a:srcRect l="50000"/>
          <a:stretch/>
        </p:blipFill>
        <p:spPr>
          <a:xfrm>
            <a:off x="6378183" y="1684817"/>
            <a:ext cx="5460001" cy="4680000"/>
          </a:xfrm>
          <a:prstGeom prst="rect">
            <a:avLst/>
          </a:prstGeom>
        </p:spPr>
      </p:pic>
      <p:pic>
        <p:nvPicPr>
          <p:cNvPr id="4" name="Content Placeholder 3">
            <a:extLst>
              <a:ext uri="{FF2B5EF4-FFF2-40B4-BE49-F238E27FC236}">
                <a16:creationId xmlns:a16="http://schemas.microsoft.com/office/drawing/2014/main" id="{F83B7C3C-3415-B588-1344-D4EC4D8B2B5F}"/>
              </a:ext>
            </a:extLst>
          </p:cNvPr>
          <p:cNvPicPr>
            <a:picLocks noGrp="1" noChangeAspect="1"/>
          </p:cNvPicPr>
          <p:nvPr>
            <p:ph idx="1"/>
          </p:nvPr>
        </p:nvPicPr>
        <p:blipFill rotWithShape="1">
          <a:blip r:embed="rId3"/>
          <a:srcRect l="50057"/>
          <a:stretch/>
        </p:blipFill>
        <p:spPr>
          <a:xfrm>
            <a:off x="307289" y="1684817"/>
            <a:ext cx="5506530" cy="4680000"/>
          </a:xfrm>
          <a:prstGeom prst="rect">
            <a:avLst/>
          </a:prstGeom>
        </p:spPr>
      </p:pic>
      <p:pic>
        <p:nvPicPr>
          <p:cNvPr id="5" name="Content Placeholder 3">
            <a:extLst>
              <a:ext uri="{FF2B5EF4-FFF2-40B4-BE49-F238E27FC236}">
                <a16:creationId xmlns:a16="http://schemas.microsoft.com/office/drawing/2014/main" id="{1DBFD426-ED73-3B39-758A-BEC1F14DD071}"/>
              </a:ext>
            </a:extLst>
          </p:cNvPr>
          <p:cNvPicPr>
            <a:picLocks noChangeAspect="1"/>
          </p:cNvPicPr>
          <p:nvPr/>
        </p:nvPicPr>
        <p:blipFill rotWithShape="1">
          <a:blip r:embed="rId3"/>
          <a:srcRect l="48089" t="20059" r="50057" b="53004"/>
          <a:stretch/>
        </p:blipFill>
        <p:spPr>
          <a:xfrm rot="5400000">
            <a:off x="3782109" y="5337723"/>
            <a:ext cx="297610" cy="1835410"/>
          </a:xfrm>
          <a:prstGeom prst="rect">
            <a:avLst/>
          </a:prstGeom>
        </p:spPr>
      </p:pic>
      <p:pic>
        <p:nvPicPr>
          <p:cNvPr id="7" name="Picture 6">
            <a:extLst>
              <a:ext uri="{FF2B5EF4-FFF2-40B4-BE49-F238E27FC236}">
                <a16:creationId xmlns:a16="http://schemas.microsoft.com/office/drawing/2014/main" id="{CA51199F-2F6C-1E9F-3918-BF61FCE2E02B}"/>
              </a:ext>
            </a:extLst>
          </p:cNvPr>
          <p:cNvPicPr>
            <a:picLocks noChangeAspect="1"/>
          </p:cNvPicPr>
          <p:nvPr/>
        </p:nvPicPr>
        <p:blipFill rotWithShape="1">
          <a:blip r:embed="rId4"/>
          <a:srcRect l="62937" r="11757" b="93946"/>
          <a:stretch/>
        </p:blipFill>
        <p:spPr>
          <a:xfrm>
            <a:off x="1513073" y="1570638"/>
            <a:ext cx="3335546" cy="341965"/>
          </a:xfrm>
          <a:prstGeom prst="rect">
            <a:avLst/>
          </a:prstGeom>
        </p:spPr>
      </p:pic>
      <p:sp>
        <p:nvSpPr>
          <p:cNvPr id="8" name="Title 1">
            <a:extLst>
              <a:ext uri="{FF2B5EF4-FFF2-40B4-BE49-F238E27FC236}">
                <a16:creationId xmlns:a16="http://schemas.microsoft.com/office/drawing/2014/main" id="{FBDBA2D9-35C2-4627-33CA-12E69A3ADFAB}"/>
              </a:ext>
            </a:extLst>
          </p:cNvPr>
          <p:cNvSpPr txBox="1">
            <a:spLocks/>
          </p:cNvSpPr>
          <p:nvPr/>
        </p:nvSpPr>
        <p:spPr>
          <a:xfrm>
            <a:off x="743159" y="911257"/>
            <a:ext cx="10705680" cy="72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dirty="0">
                <a:latin typeface="Times New Roman" panose="02020603050405020304" pitchFamily="18" charset="0"/>
                <a:cs typeface="Times New Roman" panose="02020603050405020304" pitchFamily="18" charset="0"/>
              </a:rPr>
              <a:t>Bigger value of damage rate</a:t>
            </a:r>
            <a:endParaRPr lang="en-US" sz="2000" b="1" dirty="0">
              <a:solidFill>
                <a:srgbClr val="C50A0A"/>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36D25002-1823-EA0F-1030-4F95315D79C5}"/>
                  </a:ext>
                </a:extLst>
              </p14:cNvPr>
              <p14:cNvContentPartPr/>
              <p14:nvPr/>
            </p14:nvContentPartPr>
            <p14:xfrm>
              <a:off x="1149120" y="1886400"/>
              <a:ext cx="7772040" cy="3519000"/>
            </p14:xfrm>
          </p:contentPart>
        </mc:Choice>
        <mc:Fallback>
          <p:pic>
            <p:nvPicPr>
              <p:cNvPr id="9" name="Ink 8">
                <a:extLst>
                  <a:ext uri="{FF2B5EF4-FFF2-40B4-BE49-F238E27FC236}">
                    <a16:creationId xmlns:a16="http://schemas.microsoft.com/office/drawing/2014/main" id="{36D25002-1823-EA0F-1030-4F95315D79C5}"/>
                  </a:ext>
                </a:extLst>
              </p:cNvPr>
              <p:cNvPicPr/>
              <p:nvPr/>
            </p:nvPicPr>
            <p:blipFill>
              <a:blip r:embed="rId6"/>
              <a:stretch>
                <a:fillRect/>
              </a:stretch>
            </p:blipFill>
            <p:spPr>
              <a:xfrm>
                <a:off x="1139760" y="1877040"/>
                <a:ext cx="7790760" cy="3537720"/>
              </a:xfrm>
              <a:prstGeom prst="rect">
                <a:avLst/>
              </a:prstGeom>
            </p:spPr>
          </p:pic>
        </mc:Fallback>
      </mc:AlternateContent>
    </p:spTree>
    <p:extLst>
      <p:ext uri="{BB962C8B-B14F-4D97-AF65-F5344CB8AC3E}">
        <p14:creationId xmlns:p14="http://schemas.microsoft.com/office/powerpoint/2010/main" val="3821119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72ED586-B619-F500-0D49-5654891CAC78}"/>
              </a:ext>
            </a:extLst>
          </p:cNvPr>
          <p:cNvSpPr>
            <a:spLocks noGrp="1"/>
          </p:cNvSpPr>
          <p:nvPr>
            <p:ph type="title"/>
          </p:nvPr>
        </p:nvSpPr>
        <p:spPr>
          <a:xfrm>
            <a:off x="838200" y="432031"/>
            <a:ext cx="10515600" cy="724190"/>
          </a:xfrm>
        </p:spPr>
        <p:txBody>
          <a:bodyPr>
            <a:normAutofit/>
          </a:bodyPr>
          <a:lstStyle/>
          <a:p>
            <a:pPr algn="ctr"/>
            <a:r>
              <a:rPr lang="en-CA" sz="4000" dirty="0">
                <a:latin typeface="Times New Roman" panose="02020603050405020304" pitchFamily="18" charset="0"/>
                <a:cs typeface="Times New Roman" panose="02020603050405020304" pitchFamily="18" charset="0"/>
              </a:rPr>
              <a:t>Developing a model for frailty index and mortality</a:t>
            </a:r>
          </a:p>
        </p:txBody>
      </p:sp>
      <p:sp>
        <p:nvSpPr>
          <p:cNvPr id="4" name="Title 1">
            <a:extLst>
              <a:ext uri="{FF2B5EF4-FFF2-40B4-BE49-F238E27FC236}">
                <a16:creationId xmlns:a16="http://schemas.microsoft.com/office/drawing/2014/main" id="{AF607D07-15E4-A6C7-2A5D-9DE3E1E19194}"/>
              </a:ext>
            </a:extLst>
          </p:cNvPr>
          <p:cNvSpPr txBox="1">
            <a:spLocks/>
          </p:cNvSpPr>
          <p:nvPr/>
        </p:nvSpPr>
        <p:spPr>
          <a:xfrm>
            <a:off x="7673864" y="6580903"/>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8</a:t>
            </a:r>
          </a:p>
          <a:p>
            <a:pPr algn="r"/>
            <a:endParaRPr lang="en-CA" sz="1400" dirty="0">
              <a:latin typeface="Times New Roman" panose="02020603050405020304" pitchFamily="18" charset="0"/>
              <a:cs typeface="Times New Roman" panose="02020603050405020304" pitchFamily="18" charset="0"/>
            </a:endParaRPr>
          </a:p>
        </p:txBody>
      </p:sp>
      <p:pic>
        <p:nvPicPr>
          <p:cNvPr id="5" name="Picture 4" descr="A math equations on a white background&#10;&#10;Description automatically generated">
            <a:extLst>
              <a:ext uri="{FF2B5EF4-FFF2-40B4-BE49-F238E27FC236}">
                <a16:creationId xmlns:a16="http://schemas.microsoft.com/office/drawing/2014/main" id="{1BAC3837-A42A-598F-2ECD-16D9350BC3FD}"/>
              </a:ext>
            </a:extLst>
          </p:cNvPr>
          <p:cNvPicPr>
            <a:picLocks noChangeAspect="1"/>
          </p:cNvPicPr>
          <p:nvPr/>
        </p:nvPicPr>
        <p:blipFill rotWithShape="1">
          <a:blip r:embed="rId3"/>
          <a:srcRect b="62262"/>
          <a:stretch/>
        </p:blipFill>
        <p:spPr>
          <a:xfrm>
            <a:off x="715653" y="1504126"/>
            <a:ext cx="7772400" cy="1239074"/>
          </a:xfrm>
          <a:prstGeom prst="rect">
            <a:avLst/>
          </a:prstGeom>
        </p:spPr>
      </p:pic>
      <p:pic>
        <p:nvPicPr>
          <p:cNvPr id="11" name="Picture 10" descr="A black text with a white background&#10;&#10;Description automatically generated">
            <a:extLst>
              <a:ext uri="{FF2B5EF4-FFF2-40B4-BE49-F238E27FC236}">
                <a16:creationId xmlns:a16="http://schemas.microsoft.com/office/drawing/2014/main" id="{7DFAB193-6474-1EDB-C5BE-00843AEC1B2A}"/>
              </a:ext>
            </a:extLst>
          </p:cNvPr>
          <p:cNvPicPr>
            <a:picLocks noChangeAspect="1"/>
          </p:cNvPicPr>
          <p:nvPr/>
        </p:nvPicPr>
        <p:blipFill>
          <a:blip r:embed="rId4"/>
          <a:stretch>
            <a:fillRect/>
          </a:stretch>
        </p:blipFill>
        <p:spPr>
          <a:xfrm>
            <a:off x="838200" y="4507446"/>
            <a:ext cx="2755900" cy="927100"/>
          </a:xfrm>
          <a:prstGeom prst="rect">
            <a:avLst/>
          </a:prstGeom>
        </p:spPr>
      </p:pic>
      <p:pic>
        <p:nvPicPr>
          <p:cNvPr id="21" name="Picture 20" descr="A black and white math symbol&#10;&#10;Description automatically generated">
            <a:extLst>
              <a:ext uri="{FF2B5EF4-FFF2-40B4-BE49-F238E27FC236}">
                <a16:creationId xmlns:a16="http://schemas.microsoft.com/office/drawing/2014/main" id="{83C07A91-4588-185D-25CB-BCA5D8F0FBDC}"/>
              </a:ext>
            </a:extLst>
          </p:cNvPr>
          <p:cNvPicPr>
            <a:picLocks noChangeAspect="1"/>
          </p:cNvPicPr>
          <p:nvPr/>
        </p:nvPicPr>
        <p:blipFill>
          <a:blip r:embed="rId5"/>
          <a:stretch>
            <a:fillRect/>
          </a:stretch>
        </p:blipFill>
        <p:spPr>
          <a:xfrm>
            <a:off x="838200" y="5718933"/>
            <a:ext cx="2425700" cy="927100"/>
          </a:xfrm>
          <a:prstGeom prst="rect">
            <a:avLst/>
          </a:prstGeom>
        </p:spPr>
      </p:pic>
      <p:pic>
        <p:nvPicPr>
          <p:cNvPr id="23" name="Picture 22" descr="A math equations on a white background&#10;&#10;Description automatically generated">
            <a:extLst>
              <a:ext uri="{FF2B5EF4-FFF2-40B4-BE49-F238E27FC236}">
                <a16:creationId xmlns:a16="http://schemas.microsoft.com/office/drawing/2014/main" id="{B3968AA1-C5EC-1140-1BFA-65E55038204C}"/>
              </a:ext>
            </a:extLst>
          </p:cNvPr>
          <p:cNvPicPr>
            <a:picLocks noChangeAspect="1"/>
          </p:cNvPicPr>
          <p:nvPr/>
        </p:nvPicPr>
        <p:blipFill rotWithShape="1">
          <a:blip r:embed="rId3"/>
          <a:srcRect t="62262"/>
          <a:stretch/>
        </p:blipFill>
        <p:spPr>
          <a:xfrm>
            <a:off x="838200" y="2949221"/>
            <a:ext cx="7772400" cy="1239074"/>
          </a:xfrm>
          <a:prstGeom prst="rect">
            <a:avLst/>
          </a:prstGeom>
        </p:spPr>
      </p:pic>
      <p:sp>
        <p:nvSpPr>
          <p:cNvPr id="2" name="Title 1">
            <a:extLst>
              <a:ext uri="{FF2B5EF4-FFF2-40B4-BE49-F238E27FC236}">
                <a16:creationId xmlns:a16="http://schemas.microsoft.com/office/drawing/2014/main" id="{B058BEF5-F187-1A58-0121-62FAF9BEDCD2}"/>
              </a:ext>
            </a:extLst>
          </p:cNvPr>
          <p:cNvSpPr txBox="1">
            <a:spLocks/>
          </p:cNvSpPr>
          <p:nvPr/>
        </p:nvSpPr>
        <p:spPr>
          <a:xfrm>
            <a:off x="8892373" y="1895815"/>
            <a:ext cx="2583974"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000" b="1" dirty="0">
                <a:solidFill>
                  <a:srgbClr val="FF0000"/>
                </a:solidFill>
                <a:latin typeface="Times New Roman" panose="02020603050405020304" pitchFamily="18" charset="0"/>
                <a:cs typeface="Times New Roman" panose="02020603050405020304" pitchFamily="18" charset="0"/>
              </a:rPr>
              <a:t>Option 1 for frailty index model</a:t>
            </a:r>
            <a:endParaRPr lang="en-CA" sz="2000" b="1" dirty="0">
              <a:solidFill>
                <a:srgbClr val="FF0000"/>
              </a:solidFill>
              <a:latin typeface="Times New Roman" panose="02020603050405020304" pitchFamily="18" charset="0"/>
              <a:cs typeface="Times New Roman" panose="02020603050405020304" pitchFamily="18" charset="0"/>
            </a:endParaRPr>
          </a:p>
          <a:p>
            <a:pPr algn="r"/>
            <a:endParaRPr lang="en-CA" sz="2000" b="1" dirty="0">
              <a:solidFill>
                <a:srgbClr val="FF0000"/>
              </a:solidFill>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98A9519E-93A8-46DA-2847-3F694DA61E98}"/>
              </a:ext>
            </a:extLst>
          </p:cNvPr>
          <p:cNvSpPr txBox="1">
            <a:spLocks/>
          </p:cNvSpPr>
          <p:nvPr/>
        </p:nvSpPr>
        <p:spPr>
          <a:xfrm>
            <a:off x="9010049" y="3429000"/>
            <a:ext cx="2583974"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000" b="1" dirty="0">
                <a:solidFill>
                  <a:srgbClr val="FF0000"/>
                </a:solidFill>
                <a:latin typeface="Times New Roman" panose="02020603050405020304" pitchFamily="18" charset="0"/>
                <a:cs typeface="Times New Roman" panose="02020603050405020304" pitchFamily="18" charset="0"/>
              </a:rPr>
              <a:t>Option 2 for frailty index model</a:t>
            </a:r>
            <a:endParaRPr lang="en-CA" sz="2000" b="1" dirty="0">
              <a:solidFill>
                <a:srgbClr val="FF0000"/>
              </a:solidFill>
              <a:latin typeface="Times New Roman" panose="02020603050405020304" pitchFamily="18" charset="0"/>
              <a:cs typeface="Times New Roman" panose="02020603050405020304" pitchFamily="18" charset="0"/>
            </a:endParaRPr>
          </a:p>
          <a:p>
            <a:pPr algn="r"/>
            <a:endParaRPr lang="en-CA" sz="2000" b="1" dirty="0">
              <a:solidFill>
                <a:srgbClr val="FF0000"/>
              </a:solidFill>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59982A6A-1641-A934-3AA2-82424E5433E7}"/>
              </a:ext>
            </a:extLst>
          </p:cNvPr>
          <p:cNvSpPr txBox="1">
            <a:spLocks/>
          </p:cNvSpPr>
          <p:nvPr/>
        </p:nvSpPr>
        <p:spPr>
          <a:xfrm>
            <a:off x="9010049" y="4725957"/>
            <a:ext cx="2583974"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000" b="1" dirty="0">
                <a:solidFill>
                  <a:srgbClr val="FF0000"/>
                </a:solidFill>
                <a:latin typeface="Times New Roman" panose="02020603050405020304" pitchFamily="18" charset="0"/>
                <a:cs typeface="Times New Roman" panose="02020603050405020304" pitchFamily="18" charset="0"/>
              </a:rPr>
              <a:t>Option 1 for mortality rate model</a:t>
            </a:r>
            <a:endParaRPr lang="en-CA" sz="2000" b="1" dirty="0">
              <a:solidFill>
                <a:srgbClr val="FF0000"/>
              </a:solidFill>
              <a:latin typeface="Times New Roman" panose="02020603050405020304" pitchFamily="18" charset="0"/>
              <a:cs typeface="Times New Roman" panose="02020603050405020304" pitchFamily="18" charset="0"/>
            </a:endParaRPr>
          </a:p>
          <a:p>
            <a:pPr algn="r"/>
            <a:endParaRPr lang="en-CA" sz="2000" b="1" dirty="0">
              <a:solidFill>
                <a:srgbClr val="FF0000"/>
              </a:solidFill>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2BF31A9C-42FF-706A-B979-37E537FD2093}"/>
              </a:ext>
            </a:extLst>
          </p:cNvPr>
          <p:cNvSpPr txBox="1">
            <a:spLocks/>
          </p:cNvSpPr>
          <p:nvPr/>
        </p:nvSpPr>
        <p:spPr>
          <a:xfrm>
            <a:off x="9010049" y="5718933"/>
            <a:ext cx="2583974"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000" b="1" dirty="0">
                <a:solidFill>
                  <a:srgbClr val="FF0000"/>
                </a:solidFill>
                <a:latin typeface="Times New Roman" panose="02020603050405020304" pitchFamily="18" charset="0"/>
                <a:cs typeface="Times New Roman" panose="02020603050405020304" pitchFamily="18" charset="0"/>
              </a:rPr>
              <a:t>Option 2 for mortality rate model</a:t>
            </a:r>
            <a:endParaRPr lang="en-CA" sz="2000" b="1" dirty="0">
              <a:solidFill>
                <a:srgbClr val="FF0000"/>
              </a:solidFill>
              <a:latin typeface="Times New Roman" panose="02020603050405020304" pitchFamily="18" charset="0"/>
              <a:cs typeface="Times New Roman" panose="02020603050405020304" pitchFamily="18" charset="0"/>
            </a:endParaRPr>
          </a:p>
          <a:p>
            <a:pPr algn="r"/>
            <a:endParaRPr lang="en-CA" sz="20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08715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144F343-8560-DCC9-6AE6-7FE8CFF18F81}"/>
              </a:ext>
            </a:extLst>
          </p:cNvPr>
          <p:cNvSpPr txBox="1">
            <a:spLocks/>
          </p:cNvSpPr>
          <p:nvPr/>
        </p:nvSpPr>
        <p:spPr>
          <a:xfrm>
            <a:off x="2240467" y="187067"/>
            <a:ext cx="77110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Frailty Index Saturation</a:t>
            </a:r>
            <a:endParaRPr lang="en-CA" sz="5000" dirty="0">
              <a:solidFill>
                <a:srgbClr val="FF0000"/>
              </a:solidFill>
              <a:latin typeface="Times New Roman" panose="02020603050405020304" pitchFamily="18" charset="0"/>
              <a:cs typeface="Times New Roman" panose="02020603050405020304" pitchFamily="18" charset="0"/>
            </a:endParaRPr>
          </a:p>
        </p:txBody>
      </p:sp>
      <p:sp>
        <p:nvSpPr>
          <p:cNvPr id="11" name="Title 1">
            <a:extLst>
              <a:ext uri="{FF2B5EF4-FFF2-40B4-BE49-F238E27FC236}">
                <a16:creationId xmlns:a16="http://schemas.microsoft.com/office/drawing/2014/main" id="{E454E977-E6A7-4D18-5544-4E733EEC4E12}"/>
              </a:ext>
            </a:extLst>
          </p:cNvPr>
          <p:cNvSpPr txBox="1">
            <a:spLocks/>
          </p:cNvSpPr>
          <p:nvPr/>
        </p:nvSpPr>
        <p:spPr>
          <a:xfrm>
            <a:off x="9055359" y="-2578535"/>
            <a:ext cx="5506530" cy="108554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en-US" sz="2000" dirty="0">
                <a:latin typeface="Times New Roman" panose="02020603050405020304" pitchFamily="18" charset="0"/>
                <a:cs typeface="Times New Roman" panose="02020603050405020304" pitchFamily="18" charset="0"/>
              </a:rPr>
              <a:t>People who die at an early age do so with high frailty indices, whereas those who die with lower frailty indices do so at an older age.</a:t>
            </a:r>
            <a:endParaRPr lang="en-US" sz="2000" b="1" dirty="0">
              <a:solidFill>
                <a:srgbClr val="C50A0A"/>
              </a:solidFill>
              <a:latin typeface="Times New Roman" panose="02020603050405020304" pitchFamily="18" charset="0"/>
              <a:cs typeface="Times New Roman" panose="02020603050405020304" pitchFamily="18" charset="0"/>
            </a:endParaRPr>
          </a:p>
        </p:txBody>
      </p:sp>
      <p:sp>
        <p:nvSpPr>
          <p:cNvPr id="13" name="Title 1">
            <a:extLst>
              <a:ext uri="{FF2B5EF4-FFF2-40B4-BE49-F238E27FC236}">
                <a16:creationId xmlns:a16="http://schemas.microsoft.com/office/drawing/2014/main" id="{4F6B2DF5-FCDF-4C79-11A6-D296843F0B20}"/>
              </a:ext>
            </a:extLst>
          </p:cNvPr>
          <p:cNvSpPr txBox="1">
            <a:spLocks/>
          </p:cNvSpPr>
          <p:nvPr/>
        </p:nvSpPr>
        <p:spPr>
          <a:xfrm>
            <a:off x="743159" y="911257"/>
            <a:ext cx="10705680" cy="72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dirty="0">
                <a:latin typeface="Times New Roman" panose="02020603050405020304" pitchFamily="18" charset="0"/>
                <a:cs typeface="Times New Roman" panose="02020603050405020304" pitchFamily="18" charset="0"/>
              </a:rPr>
              <a:t>Shapes of the Frailty Max and Age Max with different values of recovery rate and damage rate</a:t>
            </a:r>
            <a:endParaRPr lang="en-US" sz="2000" b="1" dirty="0">
              <a:solidFill>
                <a:srgbClr val="C50A0A"/>
              </a:solidFill>
              <a:latin typeface="Times New Roman" panose="02020603050405020304" pitchFamily="18" charset="0"/>
              <a:cs typeface="Times New Roman" panose="02020603050405020304" pitchFamily="18" charset="0"/>
            </a:endParaRPr>
          </a:p>
        </p:txBody>
      </p:sp>
      <p:pic>
        <p:nvPicPr>
          <p:cNvPr id="15" name="Picture 14" descr="A comparison of a graph&#10;&#10;Description automatically generated with medium confidence">
            <a:extLst>
              <a:ext uri="{FF2B5EF4-FFF2-40B4-BE49-F238E27FC236}">
                <a16:creationId xmlns:a16="http://schemas.microsoft.com/office/drawing/2014/main" id="{BDFFEEEE-D964-0E30-B540-5AA2F749D4DB}"/>
              </a:ext>
            </a:extLst>
          </p:cNvPr>
          <p:cNvPicPr>
            <a:picLocks noChangeAspect="1"/>
          </p:cNvPicPr>
          <p:nvPr/>
        </p:nvPicPr>
        <p:blipFill>
          <a:blip r:embed="rId2"/>
          <a:stretch>
            <a:fillRect/>
          </a:stretch>
        </p:blipFill>
        <p:spPr>
          <a:xfrm>
            <a:off x="76200" y="1511105"/>
            <a:ext cx="12039600" cy="5159828"/>
          </a:xfrm>
          <a:prstGeom prst="rect">
            <a:avLst/>
          </a:prstGeom>
        </p:spPr>
      </p:pic>
    </p:spTree>
    <p:extLst>
      <p:ext uri="{BB962C8B-B14F-4D97-AF65-F5344CB8AC3E}">
        <p14:creationId xmlns:p14="http://schemas.microsoft.com/office/powerpoint/2010/main" val="10478061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144F343-8560-DCC9-6AE6-7FE8CFF18F81}"/>
              </a:ext>
            </a:extLst>
          </p:cNvPr>
          <p:cNvSpPr txBox="1">
            <a:spLocks/>
          </p:cNvSpPr>
          <p:nvPr/>
        </p:nvSpPr>
        <p:spPr>
          <a:xfrm>
            <a:off x="2240467" y="187067"/>
            <a:ext cx="77110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Frailty Index Saturation</a:t>
            </a:r>
            <a:endParaRPr lang="en-CA" sz="5000" dirty="0">
              <a:solidFill>
                <a:srgbClr val="FF0000"/>
              </a:solidFill>
              <a:latin typeface="Times New Roman" panose="02020603050405020304" pitchFamily="18" charset="0"/>
              <a:cs typeface="Times New Roman" panose="02020603050405020304" pitchFamily="18" charset="0"/>
            </a:endParaRPr>
          </a:p>
        </p:txBody>
      </p:sp>
      <p:sp>
        <p:nvSpPr>
          <p:cNvPr id="11" name="Title 1">
            <a:extLst>
              <a:ext uri="{FF2B5EF4-FFF2-40B4-BE49-F238E27FC236}">
                <a16:creationId xmlns:a16="http://schemas.microsoft.com/office/drawing/2014/main" id="{E454E977-E6A7-4D18-5544-4E733EEC4E12}"/>
              </a:ext>
            </a:extLst>
          </p:cNvPr>
          <p:cNvSpPr txBox="1">
            <a:spLocks/>
          </p:cNvSpPr>
          <p:nvPr/>
        </p:nvSpPr>
        <p:spPr>
          <a:xfrm>
            <a:off x="9055359" y="-2578535"/>
            <a:ext cx="5506530" cy="108554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en-US" sz="2000" dirty="0">
                <a:latin typeface="Times New Roman" panose="02020603050405020304" pitchFamily="18" charset="0"/>
                <a:cs typeface="Times New Roman" panose="02020603050405020304" pitchFamily="18" charset="0"/>
              </a:rPr>
              <a:t>People who die at an early age do so with high frailty indices, whereas those who die with lower frailty indices do so at an older age.</a:t>
            </a:r>
            <a:endParaRPr lang="en-US" sz="2000" b="1" dirty="0">
              <a:solidFill>
                <a:srgbClr val="C50A0A"/>
              </a:solidFill>
              <a:latin typeface="Times New Roman" panose="02020603050405020304" pitchFamily="18" charset="0"/>
              <a:cs typeface="Times New Roman" panose="02020603050405020304" pitchFamily="18" charset="0"/>
            </a:endParaRPr>
          </a:p>
        </p:txBody>
      </p:sp>
      <p:sp>
        <p:nvSpPr>
          <p:cNvPr id="13" name="Title 1">
            <a:extLst>
              <a:ext uri="{FF2B5EF4-FFF2-40B4-BE49-F238E27FC236}">
                <a16:creationId xmlns:a16="http://schemas.microsoft.com/office/drawing/2014/main" id="{4F6B2DF5-FCDF-4C79-11A6-D296843F0B20}"/>
              </a:ext>
            </a:extLst>
          </p:cNvPr>
          <p:cNvSpPr txBox="1">
            <a:spLocks/>
          </p:cNvSpPr>
          <p:nvPr/>
        </p:nvSpPr>
        <p:spPr>
          <a:xfrm>
            <a:off x="743159" y="911257"/>
            <a:ext cx="10705680" cy="72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dirty="0">
                <a:latin typeface="Times New Roman" panose="02020603050405020304" pitchFamily="18" charset="0"/>
                <a:cs typeface="Times New Roman" panose="02020603050405020304" pitchFamily="18" charset="0"/>
              </a:rPr>
              <a:t>Shapes of the Frailty Max and Age Max with different values of damage rate and mortality rate</a:t>
            </a:r>
            <a:endParaRPr lang="en-US" sz="2000" b="1" dirty="0">
              <a:solidFill>
                <a:srgbClr val="C50A0A"/>
              </a:solidFill>
              <a:latin typeface="Times New Roman" panose="02020603050405020304" pitchFamily="18" charset="0"/>
              <a:cs typeface="Times New Roman" panose="02020603050405020304" pitchFamily="18" charset="0"/>
            </a:endParaRPr>
          </a:p>
        </p:txBody>
      </p:sp>
      <p:pic>
        <p:nvPicPr>
          <p:cNvPr id="5" name="Picture 4" descr="A close-up of several graphs&#10;&#10;Description automatically generated">
            <a:extLst>
              <a:ext uri="{FF2B5EF4-FFF2-40B4-BE49-F238E27FC236}">
                <a16:creationId xmlns:a16="http://schemas.microsoft.com/office/drawing/2014/main" id="{EC00DDB5-04D0-B7BC-A9F1-F4A77AAE1EFD}"/>
              </a:ext>
            </a:extLst>
          </p:cNvPr>
          <p:cNvPicPr>
            <a:picLocks noChangeAspect="1"/>
          </p:cNvPicPr>
          <p:nvPr/>
        </p:nvPicPr>
        <p:blipFill>
          <a:blip r:embed="rId2"/>
          <a:stretch>
            <a:fillRect/>
          </a:stretch>
        </p:blipFill>
        <p:spPr>
          <a:xfrm>
            <a:off x="464178" y="1843658"/>
            <a:ext cx="11263644" cy="4827275"/>
          </a:xfrm>
          <a:prstGeom prst="rect">
            <a:avLst/>
          </a:prstGeom>
        </p:spPr>
      </p:pic>
    </p:spTree>
    <p:extLst>
      <p:ext uri="{BB962C8B-B14F-4D97-AF65-F5344CB8AC3E}">
        <p14:creationId xmlns:p14="http://schemas.microsoft.com/office/powerpoint/2010/main" val="26846998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144F343-8560-DCC9-6AE6-7FE8CFF18F81}"/>
              </a:ext>
            </a:extLst>
          </p:cNvPr>
          <p:cNvSpPr txBox="1">
            <a:spLocks/>
          </p:cNvSpPr>
          <p:nvPr/>
        </p:nvSpPr>
        <p:spPr>
          <a:xfrm>
            <a:off x="2240467" y="187067"/>
            <a:ext cx="77110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Frailty Index Saturation</a:t>
            </a:r>
            <a:endParaRPr lang="en-CA" sz="5000" dirty="0">
              <a:solidFill>
                <a:srgbClr val="FF0000"/>
              </a:solidFill>
              <a:latin typeface="Times New Roman" panose="02020603050405020304" pitchFamily="18" charset="0"/>
              <a:cs typeface="Times New Roman" panose="02020603050405020304" pitchFamily="18" charset="0"/>
            </a:endParaRPr>
          </a:p>
        </p:txBody>
      </p:sp>
      <p:sp>
        <p:nvSpPr>
          <p:cNvPr id="11" name="Title 1">
            <a:extLst>
              <a:ext uri="{FF2B5EF4-FFF2-40B4-BE49-F238E27FC236}">
                <a16:creationId xmlns:a16="http://schemas.microsoft.com/office/drawing/2014/main" id="{E454E977-E6A7-4D18-5544-4E733EEC4E12}"/>
              </a:ext>
            </a:extLst>
          </p:cNvPr>
          <p:cNvSpPr txBox="1">
            <a:spLocks/>
          </p:cNvSpPr>
          <p:nvPr/>
        </p:nvSpPr>
        <p:spPr>
          <a:xfrm>
            <a:off x="9055359" y="-2578535"/>
            <a:ext cx="5506530" cy="108554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en-US" sz="2000" dirty="0">
                <a:latin typeface="Times New Roman" panose="02020603050405020304" pitchFamily="18" charset="0"/>
                <a:cs typeface="Times New Roman" panose="02020603050405020304" pitchFamily="18" charset="0"/>
              </a:rPr>
              <a:t>People who die at an early age do so with high frailty indices, whereas those who die with lower frailty indices do so at an older age.</a:t>
            </a:r>
            <a:endParaRPr lang="en-US" sz="2000" b="1" dirty="0">
              <a:solidFill>
                <a:srgbClr val="C50A0A"/>
              </a:solidFill>
              <a:latin typeface="Times New Roman" panose="02020603050405020304" pitchFamily="18" charset="0"/>
              <a:cs typeface="Times New Roman" panose="02020603050405020304" pitchFamily="18" charset="0"/>
            </a:endParaRPr>
          </a:p>
        </p:txBody>
      </p:sp>
      <p:sp>
        <p:nvSpPr>
          <p:cNvPr id="13" name="Title 1">
            <a:extLst>
              <a:ext uri="{FF2B5EF4-FFF2-40B4-BE49-F238E27FC236}">
                <a16:creationId xmlns:a16="http://schemas.microsoft.com/office/drawing/2014/main" id="{4F6B2DF5-FCDF-4C79-11A6-D296843F0B20}"/>
              </a:ext>
            </a:extLst>
          </p:cNvPr>
          <p:cNvSpPr txBox="1">
            <a:spLocks/>
          </p:cNvSpPr>
          <p:nvPr/>
        </p:nvSpPr>
        <p:spPr>
          <a:xfrm>
            <a:off x="743159" y="911257"/>
            <a:ext cx="10705680" cy="72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dirty="0">
                <a:latin typeface="Times New Roman" panose="02020603050405020304" pitchFamily="18" charset="0"/>
                <a:cs typeface="Times New Roman" panose="02020603050405020304" pitchFamily="18" charset="0"/>
              </a:rPr>
              <a:t>Shapes of the Frailty Max and Age Max with different values of damage rate and mortality rate</a:t>
            </a:r>
            <a:endParaRPr lang="en-US" sz="2000" b="1" dirty="0">
              <a:solidFill>
                <a:srgbClr val="C50A0A"/>
              </a:solidFill>
              <a:latin typeface="Times New Roman" panose="02020603050405020304" pitchFamily="18" charset="0"/>
              <a:cs typeface="Times New Roman" panose="02020603050405020304" pitchFamily="18" charset="0"/>
            </a:endParaRPr>
          </a:p>
        </p:txBody>
      </p:sp>
      <p:pic>
        <p:nvPicPr>
          <p:cNvPr id="3" name="Picture 2" descr="A comparison of different colored graphs&#10;&#10;Description automatically generated with medium confidence">
            <a:extLst>
              <a:ext uri="{FF2B5EF4-FFF2-40B4-BE49-F238E27FC236}">
                <a16:creationId xmlns:a16="http://schemas.microsoft.com/office/drawing/2014/main" id="{1456DE77-093E-C6C0-DF66-D12A33B5EAF5}"/>
              </a:ext>
            </a:extLst>
          </p:cNvPr>
          <p:cNvPicPr>
            <a:picLocks noChangeAspect="1"/>
          </p:cNvPicPr>
          <p:nvPr/>
        </p:nvPicPr>
        <p:blipFill>
          <a:blip r:embed="rId2"/>
          <a:stretch>
            <a:fillRect/>
          </a:stretch>
        </p:blipFill>
        <p:spPr>
          <a:xfrm>
            <a:off x="472463" y="1635447"/>
            <a:ext cx="11247073" cy="4820173"/>
          </a:xfrm>
          <a:prstGeom prst="rect">
            <a:avLst/>
          </a:prstGeom>
        </p:spPr>
      </p:pic>
    </p:spTree>
    <p:extLst>
      <p:ext uri="{BB962C8B-B14F-4D97-AF65-F5344CB8AC3E}">
        <p14:creationId xmlns:p14="http://schemas.microsoft.com/office/powerpoint/2010/main" val="3899097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descr="A diagram of a number of age-specific regions&#10;&#10;Description automatically generated with medium confidence">
            <a:extLst>
              <a:ext uri="{FF2B5EF4-FFF2-40B4-BE49-F238E27FC236}">
                <a16:creationId xmlns:a16="http://schemas.microsoft.com/office/drawing/2014/main" id="{CC407E1E-91AD-9629-EDF2-E668D0ACBB3A}"/>
              </a:ext>
            </a:extLst>
          </p:cNvPr>
          <p:cNvPicPr>
            <a:picLocks noChangeAspect="1"/>
          </p:cNvPicPr>
          <p:nvPr/>
        </p:nvPicPr>
        <p:blipFill rotWithShape="1">
          <a:blip r:embed="rId2"/>
          <a:srcRect l="6602" t="8326" r="8844" b="6737"/>
          <a:stretch/>
        </p:blipFill>
        <p:spPr>
          <a:xfrm>
            <a:off x="641433" y="1531786"/>
            <a:ext cx="5347811" cy="4476670"/>
          </a:xfrm>
          <a:prstGeom prst="rect">
            <a:avLst/>
          </a:prstGeom>
        </p:spPr>
      </p:pic>
      <p:sp>
        <p:nvSpPr>
          <p:cNvPr id="27" name="Title 1">
            <a:extLst>
              <a:ext uri="{FF2B5EF4-FFF2-40B4-BE49-F238E27FC236}">
                <a16:creationId xmlns:a16="http://schemas.microsoft.com/office/drawing/2014/main" id="{EAC65B71-AE39-20CA-01ED-D96C9FB66864}"/>
              </a:ext>
            </a:extLst>
          </p:cNvPr>
          <p:cNvSpPr txBox="1">
            <a:spLocks/>
          </p:cNvSpPr>
          <p:nvPr/>
        </p:nvSpPr>
        <p:spPr>
          <a:xfrm>
            <a:off x="838200" y="432031"/>
            <a:ext cx="10515600" cy="72419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CA" sz="4000" dirty="0">
                <a:latin typeface="Times New Roman" panose="02020603050405020304" pitchFamily="18" charset="0"/>
                <a:cs typeface="Times New Roman" panose="02020603050405020304" pitchFamily="18" charset="0"/>
              </a:rPr>
              <a:t>Strehler-Mildvan Correlation phenomenological data</a:t>
            </a: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9</a:t>
            </a:r>
          </a:p>
          <a:p>
            <a:pPr algn="r"/>
            <a:endParaRPr lang="en-CA"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1885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diagram of a number of individuals&#10;&#10;Description automatically generated with medium confidence">
            <a:extLst>
              <a:ext uri="{FF2B5EF4-FFF2-40B4-BE49-F238E27FC236}">
                <a16:creationId xmlns:a16="http://schemas.microsoft.com/office/drawing/2014/main" id="{FC549558-A603-45F5-7761-157F18EA2A7C}"/>
              </a:ext>
            </a:extLst>
          </p:cNvPr>
          <p:cNvPicPr>
            <a:picLocks noChangeAspect="1"/>
          </p:cNvPicPr>
          <p:nvPr/>
        </p:nvPicPr>
        <p:blipFill rotWithShape="1">
          <a:blip r:embed="rId2"/>
          <a:srcRect l="6365" t="8847" r="8968" b="6910"/>
          <a:stretch/>
        </p:blipFill>
        <p:spPr>
          <a:xfrm>
            <a:off x="6202758" y="1531786"/>
            <a:ext cx="5399060" cy="4476670"/>
          </a:xfrm>
          <a:prstGeom prst="rect">
            <a:avLst/>
          </a:prstGeom>
        </p:spPr>
      </p:pic>
      <p:pic>
        <p:nvPicPr>
          <p:cNvPr id="12" name="Picture 11" descr="A diagram of a number of age-specific regions&#10;&#10;Description automatically generated with medium confidence">
            <a:extLst>
              <a:ext uri="{FF2B5EF4-FFF2-40B4-BE49-F238E27FC236}">
                <a16:creationId xmlns:a16="http://schemas.microsoft.com/office/drawing/2014/main" id="{CC407E1E-91AD-9629-EDF2-E668D0ACBB3A}"/>
              </a:ext>
            </a:extLst>
          </p:cNvPr>
          <p:cNvPicPr>
            <a:picLocks noChangeAspect="1"/>
          </p:cNvPicPr>
          <p:nvPr/>
        </p:nvPicPr>
        <p:blipFill rotWithShape="1">
          <a:blip r:embed="rId3"/>
          <a:srcRect l="6602" t="8326" r="8844" b="6737"/>
          <a:stretch/>
        </p:blipFill>
        <p:spPr>
          <a:xfrm>
            <a:off x="641433" y="1531786"/>
            <a:ext cx="5347811" cy="4476670"/>
          </a:xfrm>
          <a:prstGeom prst="rect">
            <a:avLst/>
          </a:prstGeom>
        </p:spPr>
      </p:pic>
      <p:sp>
        <p:nvSpPr>
          <p:cNvPr id="27" name="Title 1">
            <a:extLst>
              <a:ext uri="{FF2B5EF4-FFF2-40B4-BE49-F238E27FC236}">
                <a16:creationId xmlns:a16="http://schemas.microsoft.com/office/drawing/2014/main" id="{EAC65B71-AE39-20CA-01ED-D96C9FB66864}"/>
              </a:ext>
            </a:extLst>
          </p:cNvPr>
          <p:cNvSpPr txBox="1">
            <a:spLocks/>
          </p:cNvSpPr>
          <p:nvPr/>
        </p:nvSpPr>
        <p:spPr>
          <a:xfrm>
            <a:off x="838200" y="432031"/>
            <a:ext cx="10515600" cy="72419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CA" sz="4000" dirty="0">
                <a:latin typeface="Times New Roman" panose="02020603050405020304" pitchFamily="18" charset="0"/>
                <a:cs typeface="Times New Roman" panose="02020603050405020304" pitchFamily="18" charset="0"/>
              </a:rPr>
              <a:t>Strehler-Mildvan Correlation phenomenological data</a:t>
            </a: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9</a:t>
            </a:r>
          </a:p>
          <a:p>
            <a:pPr algn="r"/>
            <a:endParaRPr lang="en-CA"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09407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30871</TotalTime>
  <Words>2154</Words>
  <Application>Microsoft Macintosh PowerPoint</Application>
  <PresentationFormat>Widescreen</PresentationFormat>
  <Paragraphs>268</Paragraphs>
  <Slides>72</Slides>
  <Notes>19</Notes>
  <HiddenSlides>8</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72</vt:i4>
      </vt:variant>
    </vt:vector>
  </HeadingPairs>
  <TitlesOfParts>
    <vt:vector size="78" baseType="lpstr">
      <vt:lpstr>Arial</vt:lpstr>
      <vt:lpstr>Calibri</vt:lpstr>
      <vt:lpstr>Calibri Light</vt:lpstr>
      <vt:lpstr>Cambria Math</vt:lpstr>
      <vt:lpstr>Times New Roman</vt:lpstr>
      <vt:lpstr>Office Theme</vt:lpstr>
      <vt:lpstr>Health, mortality and Human Aging </vt:lpstr>
      <vt:lpstr>Gompertz Law to model the exponential increment</vt:lpstr>
      <vt:lpstr>Gompertz Law to model the exponential increment</vt:lpstr>
      <vt:lpstr>PowerPoint Presentation</vt:lpstr>
      <vt:lpstr>Strehler-Mildvan Correlation</vt:lpstr>
      <vt:lpstr>Strehler-Mildvan Correlation</vt:lpstr>
      <vt:lpstr>Developing a model for frailty index and mortality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Connection with our proposed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Human Mortality Database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Ruido, Información y Fitness en ambientes cambiantes</dc:title>
  <dc:creator>Rafael Enrique Velasquez Rojas</dc:creator>
  <cp:lastModifiedBy>Rafael Enrique Velasquez Rojas</cp:lastModifiedBy>
  <cp:revision>34</cp:revision>
  <dcterms:created xsi:type="dcterms:W3CDTF">2023-03-08T12:33:02Z</dcterms:created>
  <dcterms:modified xsi:type="dcterms:W3CDTF">2024-02-08T19:03:41Z</dcterms:modified>
</cp:coreProperties>
</file>